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424" r:id="rId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8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CFC6B4-9F56-4E21-9CB3-E6706C770A32}" v="3" dt="2025-07-02T10:51:44.2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10" autoAdjust="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l Simpson" userId="1461189fbb78740d" providerId="LiveId" clId="{2CCFC6B4-9F56-4E21-9CB3-E6706C770A32}"/>
    <pc:docChg chg="undo custSel modSld">
      <pc:chgData name="Gill Simpson" userId="1461189fbb78740d" providerId="LiveId" clId="{2CCFC6B4-9F56-4E21-9CB3-E6706C770A32}" dt="2025-07-02T11:02:42.069" v="1260" actId="20577"/>
      <pc:docMkLst>
        <pc:docMk/>
      </pc:docMkLst>
      <pc:sldChg chg="addSp delSp modSp mod">
        <pc:chgData name="Gill Simpson" userId="1461189fbb78740d" providerId="LiveId" clId="{2CCFC6B4-9F56-4E21-9CB3-E6706C770A32}" dt="2025-07-02T11:01:49.986" v="1255" actId="20577"/>
        <pc:sldMkLst>
          <pc:docMk/>
          <pc:sldMk cId="1340560580" sldId="256"/>
        </pc:sldMkLst>
        <pc:spChg chg="mod">
          <ac:chgData name="Gill Simpson" userId="1461189fbb78740d" providerId="LiveId" clId="{2CCFC6B4-9F56-4E21-9CB3-E6706C770A32}" dt="2025-07-02T10:59:40.661" v="1171" actId="20577"/>
          <ac:spMkLst>
            <pc:docMk/>
            <pc:sldMk cId="1340560580" sldId="256"/>
            <ac:spMk id="7" creationId="{D29C1E07-954B-F0BE-A0AF-D632A7BFD25C}"/>
          </ac:spMkLst>
        </pc:spChg>
        <pc:spChg chg="mod">
          <ac:chgData name="Gill Simpson" userId="1461189fbb78740d" providerId="LiveId" clId="{2CCFC6B4-9F56-4E21-9CB3-E6706C770A32}" dt="2025-07-02T11:00:37.787" v="1185" actId="20577"/>
          <ac:spMkLst>
            <pc:docMk/>
            <pc:sldMk cId="1340560580" sldId="256"/>
            <ac:spMk id="11" creationId="{2DEA3436-D5E0-0F61-1ABA-C19FFAEC7CC4}"/>
          </ac:spMkLst>
        </pc:spChg>
        <pc:spChg chg="mod">
          <ac:chgData name="Gill Simpson" userId="1461189fbb78740d" providerId="LiveId" clId="{2CCFC6B4-9F56-4E21-9CB3-E6706C770A32}" dt="2025-07-02T10:49:54.615" v="868" actId="113"/>
          <ac:spMkLst>
            <pc:docMk/>
            <pc:sldMk cId="1340560580" sldId="256"/>
            <ac:spMk id="16" creationId="{3AF10FD0-3036-68C6-2611-273AA1B19638}"/>
          </ac:spMkLst>
        </pc:spChg>
        <pc:spChg chg="mod">
          <ac:chgData name="Gill Simpson" userId="1461189fbb78740d" providerId="LiveId" clId="{2CCFC6B4-9F56-4E21-9CB3-E6706C770A32}" dt="2025-07-02T11:01:49.986" v="1255" actId="20577"/>
          <ac:spMkLst>
            <pc:docMk/>
            <pc:sldMk cId="1340560580" sldId="256"/>
            <ac:spMk id="17" creationId="{A9437752-6CA3-FA02-2A79-79DE74E2F98E}"/>
          </ac:spMkLst>
        </pc:spChg>
        <pc:picChg chg="add mod">
          <ac:chgData name="Gill Simpson" userId="1461189fbb78740d" providerId="LiveId" clId="{2CCFC6B4-9F56-4E21-9CB3-E6706C770A32}" dt="2025-07-02T10:58:53.815" v="1116" actId="1038"/>
          <ac:picMkLst>
            <pc:docMk/>
            <pc:sldMk cId="1340560580" sldId="256"/>
            <ac:picMk id="2" creationId="{E67CB334-A5A7-BFCB-9B88-CD0509E423E0}"/>
          </ac:picMkLst>
        </pc:picChg>
        <pc:picChg chg="mod">
          <ac:chgData name="Gill Simpson" userId="1461189fbb78740d" providerId="LiveId" clId="{2CCFC6B4-9F56-4E21-9CB3-E6706C770A32}" dt="2025-07-02T10:58:53.815" v="1116" actId="1038"/>
          <ac:picMkLst>
            <pc:docMk/>
            <pc:sldMk cId="1340560580" sldId="256"/>
            <ac:picMk id="8" creationId="{B71E73CF-D887-A8A6-1D62-3A93180D0F13}"/>
          </ac:picMkLst>
        </pc:picChg>
        <pc:picChg chg="mod">
          <ac:chgData name="Gill Simpson" userId="1461189fbb78740d" providerId="LiveId" clId="{2CCFC6B4-9F56-4E21-9CB3-E6706C770A32}" dt="2025-07-02T10:49:28.090" v="857" actId="1076"/>
          <ac:picMkLst>
            <pc:docMk/>
            <pc:sldMk cId="1340560580" sldId="256"/>
            <ac:picMk id="15" creationId="{ACEDA234-4813-2572-3DBF-639F034CD575}"/>
          </ac:picMkLst>
        </pc:picChg>
        <pc:picChg chg="del">
          <ac:chgData name="Gill Simpson" userId="1461189fbb78740d" providerId="LiveId" clId="{2CCFC6B4-9F56-4E21-9CB3-E6706C770A32}" dt="2025-07-02T10:36:42.938" v="4" actId="478"/>
          <ac:picMkLst>
            <pc:docMk/>
            <pc:sldMk cId="1340560580" sldId="256"/>
            <ac:picMk id="18" creationId="{BF509EED-36FC-C05B-7786-5859BB962E92}"/>
          </ac:picMkLst>
        </pc:picChg>
        <pc:picChg chg="mod">
          <ac:chgData name="Gill Simpson" userId="1461189fbb78740d" providerId="LiveId" clId="{2CCFC6B4-9F56-4E21-9CB3-E6706C770A32}" dt="2025-07-02T10:58:53.815" v="1116" actId="1038"/>
          <ac:picMkLst>
            <pc:docMk/>
            <pc:sldMk cId="1340560580" sldId="256"/>
            <ac:picMk id="19" creationId="{CA888E94-A573-5CE8-3C5E-474FE9935CFD}"/>
          </ac:picMkLst>
        </pc:picChg>
      </pc:sldChg>
      <pc:sldChg chg="addSp delSp modSp mod">
        <pc:chgData name="Gill Simpson" userId="1461189fbb78740d" providerId="LiveId" clId="{2CCFC6B4-9F56-4E21-9CB3-E6706C770A32}" dt="2025-07-02T11:02:42.069" v="1260" actId="20577"/>
        <pc:sldMkLst>
          <pc:docMk/>
          <pc:sldMk cId="1164351044" sldId="424"/>
        </pc:sldMkLst>
        <pc:spChg chg="mod">
          <ac:chgData name="Gill Simpson" userId="1461189fbb78740d" providerId="LiveId" clId="{2CCFC6B4-9F56-4E21-9CB3-E6706C770A32}" dt="2025-07-02T11:02:42.069" v="1260" actId="20577"/>
          <ac:spMkLst>
            <pc:docMk/>
            <pc:sldMk cId="1164351044" sldId="424"/>
            <ac:spMk id="2" creationId="{219EEA0A-2E17-8CC9-2657-83023307A488}"/>
          </ac:spMkLst>
        </pc:spChg>
        <pc:spChg chg="mod">
          <ac:chgData name="Gill Simpson" userId="1461189fbb78740d" providerId="LiveId" clId="{2CCFC6B4-9F56-4E21-9CB3-E6706C770A32}" dt="2025-07-02T11:00:04.424" v="1174" actId="1076"/>
          <ac:spMkLst>
            <pc:docMk/>
            <pc:sldMk cId="1164351044" sldId="424"/>
            <ac:spMk id="4" creationId="{07A7E886-45D9-A271-BB08-1DE41E3067FF}"/>
          </ac:spMkLst>
        </pc:spChg>
        <pc:spChg chg="mod">
          <ac:chgData name="Gill Simpson" userId="1461189fbb78740d" providerId="LiveId" clId="{2CCFC6B4-9F56-4E21-9CB3-E6706C770A32}" dt="2025-07-02T11:00:15.540" v="1179" actId="27636"/>
          <ac:spMkLst>
            <pc:docMk/>
            <pc:sldMk cId="1164351044" sldId="424"/>
            <ac:spMk id="7" creationId="{D29C1E07-954B-F0BE-A0AF-D632A7BFD25C}"/>
          </ac:spMkLst>
        </pc:spChg>
        <pc:picChg chg="del">
          <ac:chgData name="Gill Simpson" userId="1461189fbb78740d" providerId="LiveId" clId="{2CCFC6B4-9F56-4E21-9CB3-E6706C770A32}" dt="2025-07-02T10:47:37.481" v="841" actId="478"/>
          <ac:picMkLst>
            <pc:docMk/>
            <pc:sldMk cId="1164351044" sldId="424"/>
            <ac:picMk id="3" creationId="{DC795F76-59C7-C056-FF3A-8C6089E97A7A}"/>
          </ac:picMkLst>
        </pc:picChg>
        <pc:picChg chg="add mod modCrop">
          <ac:chgData name="Gill Simpson" userId="1461189fbb78740d" providerId="LiveId" clId="{2CCFC6B4-9F56-4E21-9CB3-E6706C770A32}" dt="2025-07-02T10:53:18.637" v="1073" actId="732"/>
          <ac:picMkLst>
            <pc:docMk/>
            <pc:sldMk cId="1164351044" sldId="424"/>
            <ac:picMk id="5" creationId="{730FE426-5D29-32B8-C08B-3084DFE8AFBA}"/>
          </ac:picMkLst>
        </pc:picChg>
        <pc:picChg chg="del">
          <ac:chgData name="Gill Simpson" userId="1461189fbb78740d" providerId="LiveId" clId="{2CCFC6B4-9F56-4E21-9CB3-E6706C770A32}" dt="2025-07-02T10:50:23.688" v="870" actId="478"/>
          <ac:picMkLst>
            <pc:docMk/>
            <pc:sldMk cId="1164351044" sldId="424"/>
            <ac:picMk id="6" creationId="{2565844D-8043-8646-CA4B-EBFBF0395924}"/>
          </ac:picMkLst>
        </pc:picChg>
        <pc:picChg chg="mod">
          <ac:chgData name="Gill Simpson" userId="1461189fbb78740d" providerId="LiveId" clId="{2CCFC6B4-9F56-4E21-9CB3-E6706C770A32}" dt="2025-07-02T10:59:56.669" v="1172" actId="1076"/>
          <ac:picMkLst>
            <pc:docMk/>
            <pc:sldMk cId="1164351044" sldId="424"/>
            <ac:picMk id="8" creationId="{B71E73CF-D887-A8A6-1D62-3A93180D0F13}"/>
          </ac:picMkLst>
        </pc:picChg>
        <pc:picChg chg="del">
          <ac:chgData name="Gill Simpson" userId="1461189fbb78740d" providerId="LiveId" clId="{2CCFC6B4-9F56-4E21-9CB3-E6706C770A32}" dt="2025-07-02T10:50:24.762" v="871" actId="478"/>
          <ac:picMkLst>
            <pc:docMk/>
            <pc:sldMk cId="1164351044" sldId="424"/>
            <ac:picMk id="9" creationId="{F2E300B4-E7E9-FFDC-346C-D11D427BAA34}"/>
          </ac:picMkLst>
        </pc:picChg>
        <pc:picChg chg="add mod">
          <ac:chgData name="Gill Simpson" userId="1461189fbb78740d" providerId="LiveId" clId="{2CCFC6B4-9F56-4E21-9CB3-E6706C770A32}" dt="2025-07-02T11:00:04.424" v="1174" actId="1076"/>
          <ac:picMkLst>
            <pc:docMk/>
            <pc:sldMk cId="1164351044" sldId="424"/>
            <ac:picMk id="10" creationId="{B31E4BEE-C972-C060-8681-DB74A9E780F4}"/>
          </ac:picMkLst>
        </pc:picChg>
        <pc:picChg chg="mod">
          <ac:chgData name="Gill Simpson" userId="1461189fbb78740d" providerId="LiveId" clId="{2CCFC6B4-9F56-4E21-9CB3-E6706C770A32}" dt="2025-07-02T11:00:11.149" v="1175" actId="1076"/>
          <ac:picMkLst>
            <pc:docMk/>
            <pc:sldMk cId="1164351044" sldId="424"/>
            <ac:picMk id="12" creationId="{82E47EDE-23A4-5CE2-64FF-6D78678F66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E038CC1-DFC9-4945-AA0E-569D7A90D81A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EC4FDDD-FB67-4D6C-9D60-4D9A8B0D4F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298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4FDDD-FB67-4D6C-9D60-4D9A8B0D4F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051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4FDDD-FB67-4D6C-9D60-4D9A8B0D4F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951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3B5A8-7AC0-7674-7782-03869D836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0F9833-619D-6913-2B8E-B34D251B2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0B05E-5A9A-D680-E48D-756FA33FE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DFA6D-B6C0-DDD6-AFBB-0B6DC90AA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9CC1E-D66D-7627-4B72-DD055DBA7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95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B25BE-59CD-8E19-3A77-68D98A94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66760-F13F-54C1-22AD-B70288BEC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F33F0-DCAB-8271-0661-7C9C3285B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D175F-D680-2FFE-82F6-0900D9915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66AB4-C221-3B69-D07C-573930714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43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8833D-A512-0E31-F4DC-D3D3E28C6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C982D-D977-F3E4-AA46-A89E39A91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40D5A-7557-0184-7927-CCF5A6572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46ADC-4957-9D2B-21AD-3395ECAB5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75FF7-F87D-EF35-9FC3-421124E66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14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BB967-D074-3CDE-C27D-41D4A45D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63865-AB64-2274-5FD7-C8985908C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F5A155-EB90-DB5F-923A-DEA6DD190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1053C-D99A-ED8C-27D3-8909CB4FE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4A09D6-680C-73E6-BA2D-76C32524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597BF-F524-9EC5-9465-9C4C19EE2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32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6C600-F1F3-9A3A-3162-FB26398E0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24F1FB-A11B-6BFB-7B2F-AFB3F442C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9B7D3-A994-A204-60B6-BF266DF06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F867BA-249C-3290-2767-E97E2CDD22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18138F-36AE-9DC9-45FE-6A4C490BE0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656053-4CAA-B1CD-FB9A-3CC947B87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979AF4-3169-F1D5-3DB3-A5E8756F7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E63F72-90D0-4E91-62B4-33060AA7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99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132EE-D972-D31D-90AD-A5E292E70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2A3D90-3263-B964-E377-D32832C83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3BD2F-714F-D30B-3951-2F35FCEAE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2060C0-C1D3-8F9B-36FD-482C07C5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755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1348FE-2716-1F4B-E44D-FE5A3F432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25B5E6-058A-B747-1CB0-B31BE9172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39F26-DC3B-70BD-C968-A98D9D64E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10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17983-9043-FE3A-E52E-C2F362418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3D1B7-D46D-C460-0D9D-6F783EAE9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75CAB-E683-C6DB-D415-8D77AFCD9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12256-9135-E8C3-0721-A827116AE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AA54C-3015-C268-E9B6-7DEDE2C3B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705211-FEFE-6069-9618-3E4DA73C6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84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C24EC-C8FA-993B-A101-CC443F138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33C98-C97B-8A38-47E1-D51A51CB4B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6E9CD-EB57-D0B6-683D-39D5F33E5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60879-1B18-1F99-70CF-B22772C6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A83D0-E956-CCC8-FDF4-BE64AEA40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F26A9-85E8-1BC5-68CC-17BA25CA0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81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3058-0190-C4D3-623A-656541F23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FAE7B2-5246-547E-2313-FB6FE0152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1B258-8388-2A38-2044-C1975BA46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81623-9D9C-E9B0-C63D-CD6467B28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122AF-FA37-0E11-3A7D-17FB25A3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67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E53DCB-D3A4-7E90-430D-86C231EF8A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0BCFD4-1D74-B78B-8835-F23D503AA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509D9-8219-E0FF-2404-CA037A67E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DB597-18CD-4F15-A2F2-BB5C5EC5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57762-E551-6466-F030-7F979E259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118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15B665-BC0D-D892-CA08-FFB552CB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0C4B9D-D662-E264-4004-0A02F0308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4B946-4EB4-71F5-2167-5FC8A4F45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556343-C367-4D0D-AD4C-909D335ED33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37EA5-CD38-D7E7-0D8E-DA79E3B797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A323C-23F9-AA15-5D19-721E53FE6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50E994-3445-4819-9926-F07B840D7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osa@oldfieldschoo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1E73CF-D887-A8A6-1D62-3A93180D0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644" y="0"/>
            <a:ext cx="2079797" cy="103989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9C1E07-954B-F0BE-A0AF-D632A7BFD2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80262" y="1039898"/>
            <a:ext cx="5280562" cy="5818102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GB" sz="1500" b="1" i="1" dirty="0"/>
              <a:t>Welcome to OSA, the PTA at Oldfield School.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GB" sz="1500" i="1" dirty="0"/>
              <a:t>We are a small charity run by parents, carers, and staff.           We organise and support events at the school to raise money to enhance the wellbeing and education of Oldfield students.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GB" sz="1500" i="1" dirty="0"/>
          </a:p>
          <a:p>
            <a:pPr marL="0" indent="0" algn="ctr">
              <a:lnSpc>
                <a:spcPct val="120000"/>
              </a:lnSpc>
              <a:buNone/>
            </a:pPr>
            <a:endParaRPr lang="en-GB" sz="1500" i="1" dirty="0"/>
          </a:p>
          <a:p>
            <a:pPr marL="0" indent="0" algn="ctr">
              <a:lnSpc>
                <a:spcPct val="120000"/>
              </a:lnSpc>
              <a:buNone/>
            </a:pPr>
            <a:endParaRPr lang="en-GB" sz="1500" i="1" dirty="0"/>
          </a:p>
          <a:p>
            <a:pPr marL="0" indent="0" algn="ctr">
              <a:lnSpc>
                <a:spcPct val="120000"/>
              </a:lnSpc>
              <a:buNone/>
            </a:pPr>
            <a:endParaRPr lang="en-GB" sz="1500" i="1" dirty="0"/>
          </a:p>
          <a:p>
            <a:pPr marL="0" indent="0" algn="ctr">
              <a:lnSpc>
                <a:spcPct val="120000"/>
              </a:lnSpc>
              <a:buNone/>
            </a:pPr>
            <a:endParaRPr lang="en-GB" sz="1500" i="1" dirty="0"/>
          </a:p>
          <a:p>
            <a:pPr marL="0" indent="0" algn="ctr">
              <a:lnSpc>
                <a:spcPct val="120000"/>
              </a:lnSpc>
              <a:buNone/>
            </a:pPr>
            <a:endParaRPr lang="en-GB" sz="1500" i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GB" sz="1500" i="1" dirty="0"/>
              <a:t>This year we have raised over £10,000 to support projects at the school including: subsidising school trips, resources to support EAL and Thrive activities, Y11 wellbeing workshops, a new mixing desk for the main hall, extra laptops for Product Design, one-to-one mentoring, and amongst the more unusual requests, a new skeleton and torso for the science department!  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GB" sz="1500" i="1" dirty="0"/>
              <a:t> 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2DEA3436-D5E0-0F61-1ABA-C19FFAEC7CC4}"/>
              </a:ext>
            </a:extLst>
          </p:cNvPr>
          <p:cNvSpPr txBox="1">
            <a:spLocks/>
          </p:cNvSpPr>
          <p:nvPr/>
        </p:nvSpPr>
        <p:spPr>
          <a:xfrm>
            <a:off x="146567" y="195193"/>
            <a:ext cx="5837907" cy="2729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400" b="1" i="1" dirty="0"/>
              <a:t>If you would like to help, there are three easy ways to get involved.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GB" sz="1400" b="1" i="1" dirty="0">
                <a:solidFill>
                  <a:srgbClr val="3888BE"/>
                </a:solidFill>
              </a:rPr>
              <a:t>1. Support our events</a:t>
            </a:r>
            <a:r>
              <a:rPr lang="en-GB" sz="1400" i="1" dirty="0"/>
              <a:t>, please do come along and say hello!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GB" sz="1400" b="1" i="1" dirty="0">
                <a:solidFill>
                  <a:srgbClr val="3888BE"/>
                </a:solidFill>
              </a:rPr>
              <a:t>2. Join our volunteer group, </a:t>
            </a:r>
            <a:r>
              <a:rPr lang="en-GB" sz="1400" i="1" dirty="0"/>
              <a:t>a WhatsApp group of Oldfield parents who are happy to help as and when they can. We simply post upcoming events, see who’s available, and pull together a rota from there.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GB" sz="1400" i="1" dirty="0"/>
              <a:t>Please email </a:t>
            </a:r>
            <a:r>
              <a:rPr lang="en-GB" sz="1400" i="1" dirty="0">
                <a:hlinkClick r:id="rId4"/>
              </a:rPr>
              <a:t>osa@oldfieldschool.com</a:t>
            </a:r>
            <a:r>
              <a:rPr lang="en-GB" sz="1400" i="1" dirty="0"/>
              <a:t> with your name and mobile number if you’d like to be added to the list.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GB" sz="1400" b="1" i="1" dirty="0">
                <a:solidFill>
                  <a:srgbClr val="00B0F0"/>
                </a:solidFill>
              </a:rPr>
              <a:t> </a:t>
            </a:r>
            <a:endParaRPr lang="en-GB" sz="1200" i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CEDA234-4813-2572-3DBF-639F034CD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5388" y="2655325"/>
            <a:ext cx="1981465" cy="23062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AF10FD0-3036-68C6-2611-273AA1B19638}"/>
              </a:ext>
            </a:extLst>
          </p:cNvPr>
          <p:cNvSpPr txBox="1"/>
          <p:nvPr/>
        </p:nvSpPr>
        <p:spPr>
          <a:xfrm>
            <a:off x="351814" y="5277812"/>
            <a:ext cx="5250427" cy="1384995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3888BE"/>
                </a:solidFill>
              </a:rPr>
              <a:t>Parents and carers who have volunteered with us say that OSA has been one of the best ways to be involved in school life and your help really does make a difference. </a:t>
            </a:r>
          </a:p>
          <a:p>
            <a:pPr algn="ctr"/>
            <a:r>
              <a:rPr lang="en-GB" sz="1400" dirty="0">
                <a:solidFill>
                  <a:srgbClr val="3888BE"/>
                </a:solidFill>
              </a:rPr>
              <a:t>If you can spare a few hours here and there, or would like to come along to our next meeting to find out more, please drop us a line at </a:t>
            </a:r>
            <a:r>
              <a:rPr lang="en-GB" sz="1400" b="1" dirty="0">
                <a:solidFill>
                  <a:srgbClr val="3888BE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osa@oldfieldschool.com</a:t>
            </a:r>
            <a:r>
              <a:rPr lang="en-GB" sz="1400" b="1" dirty="0">
                <a:solidFill>
                  <a:srgbClr val="3888BE"/>
                </a:solidFill>
              </a:rPr>
              <a:t> 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A9437752-6CA3-FA02-2A79-79DE74E2F98E}"/>
              </a:ext>
            </a:extLst>
          </p:cNvPr>
          <p:cNvSpPr txBox="1">
            <a:spLocks/>
          </p:cNvSpPr>
          <p:nvPr/>
        </p:nvSpPr>
        <p:spPr>
          <a:xfrm>
            <a:off x="110610" y="2655325"/>
            <a:ext cx="3537158" cy="2982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400" b="1" i="1" dirty="0">
                <a:solidFill>
                  <a:srgbClr val="3888BE"/>
                </a:solidFill>
              </a:rPr>
              <a:t> 3. Sign up for </a:t>
            </a:r>
            <a:r>
              <a:rPr lang="en-GB" sz="1400" b="1" i="1" dirty="0" err="1">
                <a:solidFill>
                  <a:srgbClr val="3888BE"/>
                </a:solidFill>
              </a:rPr>
              <a:t>easyfundraising</a:t>
            </a:r>
            <a:r>
              <a:rPr lang="en-GB" sz="1400" b="1" i="1" dirty="0">
                <a:solidFill>
                  <a:srgbClr val="3888BE"/>
                </a:solidFill>
              </a:rPr>
              <a:t>  </a:t>
            </a:r>
            <a:r>
              <a:rPr lang="en-GB" sz="1400" i="1" dirty="0"/>
              <a:t>by scanning the QR code opposite and completing</a:t>
            </a:r>
            <a:r>
              <a:rPr lang="en-GB" sz="14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the sign-up process, naming Oldfield School Association Bath as your nominated charity. Over 8,000 retailers and brands have signed up to </a:t>
            </a:r>
            <a:r>
              <a:rPr lang="en-GB" sz="14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easyfundraising</a:t>
            </a:r>
            <a:r>
              <a:rPr lang="en-GB" sz="1400" i="1" dirty="0">
                <a:ea typeface="Times New Roman" panose="02020603050405020304" pitchFamily="18" charset="0"/>
                <a:cs typeface="Aptos" panose="020B0004020202020204" pitchFamily="34" charset="0"/>
              </a:rPr>
              <a:t> - e</a:t>
            </a:r>
            <a:r>
              <a:rPr lang="en-GB" sz="14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very time you shop online with them, they will donate at no extra cost to you. </a:t>
            </a:r>
            <a:r>
              <a:rPr lang="en-GB" sz="1400" i="1" dirty="0">
                <a:ea typeface="Times New Roman" panose="02020603050405020304" pitchFamily="18" charset="0"/>
                <a:cs typeface="Aptos" panose="020B0004020202020204" pitchFamily="34" charset="0"/>
              </a:rPr>
              <a:t>It’s </a:t>
            </a:r>
            <a:r>
              <a:rPr lang="en-GB" sz="14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already raised over £500 for the school!</a:t>
            </a:r>
            <a:r>
              <a:rPr lang="en-GB" sz="14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GB" sz="14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  </a:t>
            </a:r>
            <a:r>
              <a:rPr lang="en-GB" sz="1400" i="1" dirty="0"/>
              <a:t>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A888E94-A573-5CE8-3C5E-474FE9935C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1421" y="2581930"/>
            <a:ext cx="2274021" cy="1791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67CB334-A5A7-BFCB-9B88-CD0509E42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5041" y="2581930"/>
            <a:ext cx="2400998" cy="18007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40560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1E73CF-D887-A8A6-1D62-3A93180D0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510" y="0"/>
            <a:ext cx="1727600" cy="8638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9C1E07-954B-F0BE-A0AF-D632A7BFD2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1910" y="2349910"/>
            <a:ext cx="5142271" cy="4365521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1600" b="1" i="1" dirty="0"/>
              <a:t>Pre-loved uniform sales </a:t>
            </a:r>
            <a:endParaRPr lang="en-GB" sz="1600" i="1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600" i="1" dirty="0"/>
              <a:t>Every term we hold a pre-loved uniform sale, to help parents with the cost of purchasing uniform and to reduce items going to landfill.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600" i="1" dirty="0"/>
              <a:t>Dates will be posted on the OSA page of the school website. Most sales take place after school, but a couple of times a year the sales are held on Saturdays, to improve access for parents and carers who can’t make the after-school sales. </a:t>
            </a:r>
            <a:endParaRPr lang="en-GB" sz="1600" i="1" dirty="0">
              <a:latin typeface="Aptos" panose="020B00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600" i="1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We are a</a:t>
            </a:r>
            <a:r>
              <a:rPr lang="en-GB" sz="1600" i="1" dirty="0">
                <a:ea typeface="Aptos" panose="020B0004020202020204" pitchFamily="34" charset="0"/>
                <a:cs typeface="Aptos" panose="020B0004020202020204" pitchFamily="34" charset="0"/>
              </a:rPr>
              <a:t>lways looking for donations of uniform to keep us stocked up so please consider donating spare items of uniform to OSA. The </a:t>
            </a:r>
            <a:r>
              <a:rPr lang="en-GB" sz="1600" i="1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uniform should be in good condition, washed and ready to sell.  Donations can be handed in at reception in a bag labelled OSA at any time throughout the year. 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600" i="1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Thank you for your support.</a:t>
            </a:r>
            <a:endParaRPr lang="en-GB" sz="1600" i="1" dirty="0"/>
          </a:p>
          <a:p>
            <a:pPr marL="0" indent="0" algn="ctr">
              <a:lnSpc>
                <a:spcPct val="100000"/>
              </a:lnSpc>
              <a:buNone/>
            </a:pPr>
            <a:endParaRPr lang="en-GB" sz="1600" i="1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219EEA0A-2E17-8CC9-2657-83023307A488}"/>
              </a:ext>
            </a:extLst>
          </p:cNvPr>
          <p:cNvSpPr txBox="1">
            <a:spLocks/>
          </p:cNvSpPr>
          <p:nvPr/>
        </p:nvSpPr>
        <p:spPr>
          <a:xfrm>
            <a:off x="420749" y="943001"/>
            <a:ext cx="5355703" cy="1494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1500" i="1" dirty="0"/>
              <a:t>One of our aims is to bring together the school community, which was brilliantly demonstrated by this </a:t>
            </a:r>
            <a:r>
              <a:rPr lang="en-GB" sz="1500" i="1"/>
              <a:t>year’s </a:t>
            </a:r>
            <a:r>
              <a:rPr lang="en-GB" sz="1500" b="1" i="1">
                <a:solidFill>
                  <a:srgbClr val="3888BE"/>
                </a:solidFill>
              </a:rPr>
              <a:t>Quiz </a:t>
            </a:r>
            <a:r>
              <a:rPr lang="en-GB" sz="1500" b="1" i="1" dirty="0">
                <a:solidFill>
                  <a:srgbClr val="3888BE"/>
                </a:solidFill>
              </a:rPr>
              <a:t>N</a:t>
            </a:r>
            <a:r>
              <a:rPr lang="en-GB" sz="1500" b="1" i="1">
                <a:solidFill>
                  <a:srgbClr val="3888BE"/>
                </a:solidFill>
              </a:rPr>
              <a:t>ight</a:t>
            </a:r>
            <a:r>
              <a:rPr lang="en-GB" sz="1500" i="1" dirty="0"/>
              <a:t>, which saw 140 parents and staff come together to battle it out. The evening raised over £1,800 for the school.  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07A7E886-45D9-A271-BB08-1DE41E3067FF}"/>
              </a:ext>
            </a:extLst>
          </p:cNvPr>
          <p:cNvSpPr txBox="1">
            <a:spLocks/>
          </p:cNvSpPr>
          <p:nvPr/>
        </p:nvSpPr>
        <p:spPr>
          <a:xfrm>
            <a:off x="235974" y="4923162"/>
            <a:ext cx="2052536" cy="13700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GB" sz="1500" i="1" dirty="0"/>
              <a:t>We also ran a new event for the summer term - </a:t>
            </a:r>
            <a:r>
              <a:rPr lang="en-GB" sz="1500" b="1" i="1" dirty="0" err="1">
                <a:solidFill>
                  <a:srgbClr val="3888BE"/>
                </a:solidFill>
              </a:rPr>
              <a:t>Olderfest</a:t>
            </a:r>
            <a:r>
              <a:rPr lang="en-GB" sz="1500" i="1" dirty="0"/>
              <a:t>, bringing live music and a festival vibe to Penn field. </a:t>
            </a:r>
          </a:p>
        </p:txBody>
      </p:sp>
      <p:pic>
        <p:nvPicPr>
          <p:cNvPr id="12" name="Picture 11" descr="A jacket on a swinger in a room with tables and chairs&#10;&#10;Description automatically generated">
            <a:extLst>
              <a:ext uri="{FF2B5EF4-FFF2-40B4-BE49-F238E27FC236}">
                <a16:creationId xmlns:a16="http://schemas.microsoft.com/office/drawing/2014/main" id="{82E47EDE-23A4-5CE2-64FF-6D78678F66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" r="1" b="10764"/>
          <a:stretch/>
        </p:blipFill>
        <p:spPr>
          <a:xfrm>
            <a:off x="7980704" y="0"/>
            <a:ext cx="3024681" cy="19710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0FE426-5D29-32B8-C08B-3084DFE8AF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2635" r="5109"/>
          <a:stretch>
            <a:fillRect/>
          </a:stretch>
        </p:blipFill>
        <p:spPr>
          <a:xfrm>
            <a:off x="342566" y="2121122"/>
            <a:ext cx="4288428" cy="2283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1E4BEE-C972-C060-8681-DB74A9E780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6780" y="4141315"/>
            <a:ext cx="3432154" cy="25741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64351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558</Words>
  <Application>Microsoft Office PowerPoint</Application>
  <PresentationFormat>Widescreen</PresentationFormat>
  <Paragraphs>27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 Simpson</dc:creator>
  <cp:lastModifiedBy>Gill Simpson</cp:lastModifiedBy>
  <cp:revision>2</cp:revision>
  <cp:lastPrinted>2025-07-02T10:56:44Z</cp:lastPrinted>
  <dcterms:created xsi:type="dcterms:W3CDTF">2024-09-10T19:31:07Z</dcterms:created>
  <dcterms:modified xsi:type="dcterms:W3CDTF">2025-07-02T11:02:42Z</dcterms:modified>
</cp:coreProperties>
</file>