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6"/>
    <p:sldMasterId id="2147483706" r:id="rId7"/>
  </p:sldMasterIdLst>
  <p:notesMasterIdLst>
    <p:notesMasterId r:id="rId29"/>
  </p:notesMasterIdLst>
  <p:handoutMasterIdLst>
    <p:handoutMasterId r:id="rId30"/>
  </p:handoutMasterIdLst>
  <p:sldIdLst>
    <p:sldId id="331" r:id="rId8"/>
    <p:sldId id="327" r:id="rId9"/>
    <p:sldId id="356" r:id="rId10"/>
    <p:sldId id="359" r:id="rId11"/>
    <p:sldId id="348" r:id="rId12"/>
    <p:sldId id="332" r:id="rId13"/>
    <p:sldId id="349" r:id="rId14"/>
    <p:sldId id="333" r:id="rId15"/>
    <p:sldId id="350" r:id="rId16"/>
    <p:sldId id="344" r:id="rId17"/>
    <p:sldId id="351" r:id="rId18"/>
    <p:sldId id="335" r:id="rId19"/>
    <p:sldId id="352" r:id="rId20"/>
    <p:sldId id="345" r:id="rId21"/>
    <p:sldId id="353" r:id="rId22"/>
    <p:sldId id="346" r:id="rId23"/>
    <p:sldId id="354" r:id="rId24"/>
    <p:sldId id="355" r:id="rId25"/>
    <p:sldId id="347" r:id="rId26"/>
    <p:sldId id="357" r:id="rId27"/>
    <p:sldId id="358" r:id="rId28"/>
  </p:sldIdLst>
  <p:sldSz cx="12192000" cy="6858000"/>
  <p:notesSz cx="6858000" cy="9144000"/>
  <p:defaultTextStyle>
    <a:defPPr>
      <a:defRPr lang="en-GB"/>
    </a:defPPr>
    <a:lvl1pPr algn="l" defTabSz="457200"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D33"/>
    <a:srgbClr val="4B4B4B"/>
    <a:srgbClr val="00C0B5"/>
    <a:srgbClr val="007294"/>
    <a:srgbClr val="A90061"/>
    <a:srgbClr val="B71234"/>
    <a:srgbClr val="6A1A41"/>
    <a:srgbClr val="00A1DE"/>
    <a:srgbClr val="513184"/>
    <a:srgbClr val="66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66F30-B616-4231-9DA4-CEC9AE13AB6A}" v="746" dt="2025-01-03T16:17:31.662"/>
    <p1510:client id="{8463B8D8-6865-43B3-A0F5-A1F1EA76D9F8}" v="250" dt="2025-01-03T15:22:13.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autoAdjust="0"/>
    <p:restoredTop sz="65012" autoAdjust="0"/>
  </p:normalViewPr>
  <p:slideViewPr>
    <p:cSldViewPr snapToGrid="0">
      <p:cViewPr varScale="1">
        <p:scale>
          <a:sx n="72" d="100"/>
          <a:sy n="72" d="100"/>
        </p:scale>
        <p:origin x="2034" y="5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rcell Ross DWP Schools Adviser Avon" userId="b5ce38f7-0c38-4c34-ab41-259b17e5afa0" providerId="ADAL" clId="{1E466F30-B616-4231-9DA4-CEC9AE13AB6A}"/>
    <pc:docChg chg="undo custSel addSld modSld sldOrd modMainMaster">
      <pc:chgData name="Purcell Ross DWP Schools Adviser Avon" userId="b5ce38f7-0c38-4c34-ab41-259b17e5afa0" providerId="ADAL" clId="{1E466F30-B616-4231-9DA4-CEC9AE13AB6A}" dt="2025-01-03T16:31:33.106" v="1529" actId="20577"/>
      <pc:docMkLst>
        <pc:docMk/>
      </pc:docMkLst>
      <pc:sldChg chg="addSp delSp modSp mod ord modTransition delAnim modAnim modNotes">
        <pc:chgData name="Purcell Ross DWP Schools Adviser Avon" userId="b5ce38f7-0c38-4c34-ab41-259b17e5afa0" providerId="ADAL" clId="{1E466F30-B616-4231-9DA4-CEC9AE13AB6A}" dt="2025-01-03T16:27:32.360" v="1381" actId="20577"/>
        <pc:sldMkLst>
          <pc:docMk/>
          <pc:sldMk cId="3125469412" sldId="327"/>
        </pc:sldMkLst>
        <pc:spChg chg="mod">
          <ac:chgData name="Purcell Ross DWP Schools Adviser Avon" userId="b5ce38f7-0c38-4c34-ab41-259b17e5afa0" providerId="ADAL" clId="{1E466F30-B616-4231-9DA4-CEC9AE13AB6A}" dt="2025-01-03T16:10:56.885" v="271" actId="20577"/>
          <ac:spMkLst>
            <pc:docMk/>
            <pc:sldMk cId="3125469412" sldId="327"/>
            <ac:spMk id="2" creationId="{87BF5628-B31C-4CD5-ADAD-33D09F96EC24}"/>
          </ac:spMkLst>
        </pc:spChg>
        <pc:spChg chg="mod">
          <ac:chgData name="Purcell Ross DWP Schools Adviser Avon" userId="b5ce38f7-0c38-4c34-ab41-259b17e5afa0" providerId="ADAL" clId="{1E466F30-B616-4231-9DA4-CEC9AE13AB6A}" dt="2025-01-03T16:17:31.662" v="754" actId="20577"/>
          <ac:spMkLst>
            <pc:docMk/>
            <pc:sldMk cId="3125469412" sldId="327"/>
            <ac:spMk id="3" creationId="{1280A360-09D6-417A-AA7C-646786FFBCF5}"/>
          </ac:spMkLst>
        </pc:spChg>
        <pc:picChg chg="add mod modCrop">
          <ac:chgData name="Purcell Ross DWP Schools Adviser Avon" userId="b5ce38f7-0c38-4c34-ab41-259b17e5afa0" providerId="ADAL" clId="{1E466F30-B616-4231-9DA4-CEC9AE13AB6A}" dt="2025-01-03T16:16:19.215" v="713" actId="1076"/>
          <ac:picMkLst>
            <pc:docMk/>
            <pc:sldMk cId="3125469412" sldId="327"/>
            <ac:picMk id="5" creationId="{C4EDF893-ED89-22F7-1B4F-E578C3A39A45}"/>
          </ac:picMkLst>
        </pc:picChg>
        <pc:picChg chg="del">
          <ac:chgData name="Purcell Ross DWP Schools Adviser Avon" userId="b5ce38f7-0c38-4c34-ab41-259b17e5afa0" providerId="ADAL" clId="{1E466F30-B616-4231-9DA4-CEC9AE13AB6A}" dt="2025-01-03T16:11:02.243" v="272" actId="478"/>
          <ac:picMkLst>
            <pc:docMk/>
            <pc:sldMk cId="3125469412" sldId="327"/>
            <ac:picMk id="7" creationId="{C76CB4B0-3A80-A3FE-D38E-3DFF06994528}"/>
          </ac:picMkLst>
        </pc:picChg>
      </pc:sldChg>
      <pc:sldChg chg="modTransition modAnim modNotes">
        <pc:chgData name="Purcell Ross DWP Schools Adviser Avon" userId="b5ce38f7-0c38-4c34-ab41-259b17e5afa0" providerId="ADAL" clId="{1E466F30-B616-4231-9DA4-CEC9AE13AB6A}" dt="2025-01-03T16:25:43.029" v="1273" actId="20577"/>
        <pc:sldMkLst>
          <pc:docMk/>
          <pc:sldMk cId="4188918850" sldId="331"/>
        </pc:sldMkLst>
      </pc:sldChg>
      <pc:sldChg chg="modTransition modAnim modNotes">
        <pc:chgData name="Purcell Ross DWP Schools Adviser Avon" userId="b5ce38f7-0c38-4c34-ab41-259b17e5afa0" providerId="ADAL" clId="{1E466F30-B616-4231-9DA4-CEC9AE13AB6A}" dt="2025-01-03T16:28:35.288" v="1445" actId="113"/>
        <pc:sldMkLst>
          <pc:docMk/>
          <pc:sldMk cId="4235311931" sldId="332"/>
        </pc:sldMkLst>
      </pc:sldChg>
      <pc:sldChg chg="modSp mod modTransition modAnim modNotes">
        <pc:chgData name="Purcell Ross DWP Schools Adviser Avon" userId="b5ce38f7-0c38-4c34-ab41-259b17e5afa0" providerId="ADAL" clId="{1E466F30-B616-4231-9DA4-CEC9AE13AB6A}" dt="2025-01-03T16:28:49.860" v="1447" actId="113"/>
        <pc:sldMkLst>
          <pc:docMk/>
          <pc:sldMk cId="3816649334" sldId="333"/>
        </pc:sldMkLst>
        <pc:picChg chg="mod">
          <ac:chgData name="Purcell Ross DWP Schools Adviser Avon" userId="b5ce38f7-0c38-4c34-ab41-259b17e5afa0" providerId="ADAL" clId="{1E466F30-B616-4231-9DA4-CEC9AE13AB6A}" dt="2025-01-03T15:46:58.309" v="55" actId="1076"/>
          <ac:picMkLst>
            <pc:docMk/>
            <pc:sldMk cId="3816649334" sldId="333"/>
            <ac:picMk id="5" creationId="{D6329E20-C829-B0CD-0EFC-28429B1120CA}"/>
          </ac:picMkLst>
        </pc:picChg>
      </pc:sldChg>
      <pc:sldChg chg="modTransition modAnim modNotes">
        <pc:chgData name="Purcell Ross DWP Schools Adviser Avon" userId="b5ce38f7-0c38-4c34-ab41-259b17e5afa0" providerId="ADAL" clId="{1E466F30-B616-4231-9DA4-CEC9AE13AB6A}" dt="2025-01-03T16:29:09.121" v="1449" actId="113"/>
        <pc:sldMkLst>
          <pc:docMk/>
          <pc:sldMk cId="949334015" sldId="335"/>
        </pc:sldMkLst>
      </pc:sldChg>
      <pc:sldChg chg="modTransition modAnim modNotes">
        <pc:chgData name="Purcell Ross DWP Schools Adviser Avon" userId="b5ce38f7-0c38-4c34-ab41-259b17e5afa0" providerId="ADAL" clId="{1E466F30-B616-4231-9DA4-CEC9AE13AB6A}" dt="2025-01-03T16:29:00.953" v="1448" actId="113"/>
        <pc:sldMkLst>
          <pc:docMk/>
          <pc:sldMk cId="3921860270" sldId="344"/>
        </pc:sldMkLst>
      </pc:sldChg>
      <pc:sldChg chg="modTransition modAnim modNotes">
        <pc:chgData name="Purcell Ross DWP Schools Adviser Avon" userId="b5ce38f7-0c38-4c34-ab41-259b17e5afa0" providerId="ADAL" clId="{1E466F30-B616-4231-9DA4-CEC9AE13AB6A}" dt="2025-01-03T16:29:21.516" v="1451" actId="113"/>
        <pc:sldMkLst>
          <pc:docMk/>
          <pc:sldMk cId="2550405252" sldId="345"/>
        </pc:sldMkLst>
      </pc:sldChg>
      <pc:sldChg chg="modTransition modAnim modNotes">
        <pc:chgData name="Purcell Ross DWP Schools Adviser Avon" userId="b5ce38f7-0c38-4c34-ab41-259b17e5afa0" providerId="ADAL" clId="{1E466F30-B616-4231-9DA4-CEC9AE13AB6A}" dt="2025-01-03T16:29:31.963" v="1452" actId="113"/>
        <pc:sldMkLst>
          <pc:docMk/>
          <pc:sldMk cId="1362046082" sldId="346"/>
        </pc:sldMkLst>
      </pc:sldChg>
      <pc:sldChg chg="modSp modTransition modAnim">
        <pc:chgData name="Purcell Ross DWP Schools Adviser Avon" userId="b5ce38f7-0c38-4c34-ab41-259b17e5afa0" providerId="ADAL" clId="{1E466F30-B616-4231-9DA4-CEC9AE13AB6A}" dt="2025-01-03T16:08:19.064" v="212"/>
        <pc:sldMkLst>
          <pc:docMk/>
          <pc:sldMk cId="2296465352" sldId="347"/>
        </pc:sldMkLst>
        <pc:spChg chg="mod">
          <ac:chgData name="Purcell Ross DWP Schools Adviser Avon" userId="b5ce38f7-0c38-4c34-ab41-259b17e5afa0" providerId="ADAL" clId="{1E466F30-B616-4231-9DA4-CEC9AE13AB6A}" dt="2025-01-03T16:06:04.541" v="189" actId="20577"/>
          <ac:spMkLst>
            <pc:docMk/>
            <pc:sldMk cId="2296465352" sldId="347"/>
            <ac:spMk id="9" creationId="{4F819EEA-1E29-EA2C-1F67-5FFBB0233057}"/>
          </ac:spMkLst>
        </pc:spChg>
      </pc:sldChg>
      <pc:sldChg chg="modTransition modAnim">
        <pc:chgData name="Purcell Ross DWP Schools Adviser Avon" userId="b5ce38f7-0c38-4c34-ab41-259b17e5afa0" providerId="ADAL" clId="{1E466F30-B616-4231-9DA4-CEC9AE13AB6A}" dt="2025-01-03T16:08:19.064" v="212"/>
        <pc:sldMkLst>
          <pc:docMk/>
          <pc:sldMk cId="3914524647" sldId="348"/>
        </pc:sldMkLst>
      </pc:sldChg>
      <pc:sldChg chg="modTransition modAnim modNotes">
        <pc:chgData name="Purcell Ross DWP Schools Adviser Avon" userId="b5ce38f7-0c38-4c34-ab41-259b17e5afa0" providerId="ADAL" clId="{1E466F30-B616-4231-9DA4-CEC9AE13AB6A}" dt="2025-01-03T16:28:44.476" v="1446" actId="113"/>
        <pc:sldMkLst>
          <pc:docMk/>
          <pc:sldMk cId="2956782312" sldId="349"/>
        </pc:sldMkLst>
      </pc:sldChg>
      <pc:sldChg chg="modTransition modAnim">
        <pc:chgData name="Purcell Ross DWP Schools Adviser Avon" userId="b5ce38f7-0c38-4c34-ab41-259b17e5afa0" providerId="ADAL" clId="{1E466F30-B616-4231-9DA4-CEC9AE13AB6A}" dt="2025-01-03T16:08:19.064" v="212"/>
        <pc:sldMkLst>
          <pc:docMk/>
          <pc:sldMk cId="3982136678" sldId="350"/>
        </pc:sldMkLst>
      </pc:sldChg>
      <pc:sldChg chg="modTransition modAnim">
        <pc:chgData name="Purcell Ross DWP Schools Adviser Avon" userId="b5ce38f7-0c38-4c34-ab41-259b17e5afa0" providerId="ADAL" clId="{1E466F30-B616-4231-9DA4-CEC9AE13AB6A}" dt="2025-01-03T16:08:19.064" v="212"/>
        <pc:sldMkLst>
          <pc:docMk/>
          <pc:sldMk cId="942121261" sldId="351"/>
        </pc:sldMkLst>
      </pc:sldChg>
      <pc:sldChg chg="modSp modTransition modAnim modNotes">
        <pc:chgData name="Purcell Ross DWP Schools Adviser Avon" userId="b5ce38f7-0c38-4c34-ab41-259b17e5afa0" providerId="ADAL" clId="{1E466F30-B616-4231-9DA4-CEC9AE13AB6A}" dt="2025-01-03T16:29:14.929" v="1450" actId="113"/>
        <pc:sldMkLst>
          <pc:docMk/>
          <pc:sldMk cId="2099703420" sldId="352"/>
        </pc:sldMkLst>
        <pc:spChg chg="mod">
          <ac:chgData name="Purcell Ross DWP Schools Adviser Avon" userId="b5ce38f7-0c38-4c34-ab41-259b17e5afa0" providerId="ADAL" clId="{1E466F30-B616-4231-9DA4-CEC9AE13AB6A}" dt="2025-01-03T16:03:05.181" v="181" actId="20577"/>
          <ac:spMkLst>
            <pc:docMk/>
            <pc:sldMk cId="2099703420" sldId="352"/>
            <ac:spMk id="9" creationId="{FC9B29AB-7B8F-F7B5-9BF9-0BA3490DA79D}"/>
          </ac:spMkLst>
        </pc:spChg>
      </pc:sldChg>
      <pc:sldChg chg="modSp modTransition modAnim">
        <pc:chgData name="Purcell Ross DWP Schools Adviser Avon" userId="b5ce38f7-0c38-4c34-ab41-259b17e5afa0" providerId="ADAL" clId="{1E466F30-B616-4231-9DA4-CEC9AE13AB6A}" dt="2025-01-03T16:08:19.064" v="212"/>
        <pc:sldMkLst>
          <pc:docMk/>
          <pc:sldMk cId="1553124692" sldId="353"/>
        </pc:sldMkLst>
        <pc:spChg chg="mod">
          <ac:chgData name="Purcell Ross DWP Schools Adviser Avon" userId="b5ce38f7-0c38-4c34-ab41-259b17e5afa0" providerId="ADAL" clId="{1E466F30-B616-4231-9DA4-CEC9AE13AB6A}" dt="2025-01-03T16:07:01.882" v="208" actId="20577"/>
          <ac:spMkLst>
            <pc:docMk/>
            <pc:sldMk cId="1553124692" sldId="353"/>
            <ac:spMk id="9" creationId="{FC14CBCE-CC9F-753F-6B42-CEDFF3147DD2}"/>
          </ac:spMkLst>
        </pc:spChg>
      </pc:sldChg>
      <pc:sldChg chg="modSp modTransition modAnim">
        <pc:chgData name="Purcell Ross DWP Schools Adviser Avon" userId="b5ce38f7-0c38-4c34-ab41-259b17e5afa0" providerId="ADAL" clId="{1E466F30-B616-4231-9DA4-CEC9AE13AB6A}" dt="2025-01-03T16:08:19.064" v="212"/>
        <pc:sldMkLst>
          <pc:docMk/>
          <pc:sldMk cId="1017102354" sldId="354"/>
        </pc:sldMkLst>
        <pc:spChg chg="mod">
          <ac:chgData name="Purcell Ross DWP Schools Adviser Avon" userId="b5ce38f7-0c38-4c34-ab41-259b17e5afa0" providerId="ADAL" clId="{1E466F30-B616-4231-9DA4-CEC9AE13AB6A}" dt="2025-01-03T16:06:26.284" v="198" actId="20577"/>
          <ac:spMkLst>
            <pc:docMk/>
            <pc:sldMk cId="1017102354" sldId="354"/>
            <ac:spMk id="9" creationId="{CF439E02-8CC7-E863-9332-65F502230129}"/>
          </ac:spMkLst>
        </pc:spChg>
      </pc:sldChg>
      <pc:sldChg chg="modSp modTransition modAnim modNotes">
        <pc:chgData name="Purcell Ross DWP Schools Adviser Avon" userId="b5ce38f7-0c38-4c34-ab41-259b17e5afa0" providerId="ADAL" clId="{1E466F30-B616-4231-9DA4-CEC9AE13AB6A}" dt="2025-01-03T16:29:39.720" v="1453" actId="113"/>
        <pc:sldMkLst>
          <pc:docMk/>
          <pc:sldMk cId="2926627758" sldId="355"/>
        </pc:sldMkLst>
        <pc:spChg chg="mod">
          <ac:chgData name="Purcell Ross DWP Schools Adviser Avon" userId="b5ce38f7-0c38-4c34-ab41-259b17e5afa0" providerId="ADAL" clId="{1E466F30-B616-4231-9DA4-CEC9AE13AB6A}" dt="2025-01-03T16:05:19.293" v="185" actId="20577"/>
          <ac:spMkLst>
            <pc:docMk/>
            <pc:sldMk cId="2926627758" sldId="355"/>
            <ac:spMk id="9" creationId="{57B17AC1-8DF1-ED06-215E-29D6266FA3B7}"/>
          </ac:spMkLst>
        </pc:spChg>
      </pc:sldChg>
      <pc:sldChg chg="modTransition modNotes">
        <pc:chgData name="Purcell Ross DWP Schools Adviser Avon" userId="b5ce38f7-0c38-4c34-ab41-259b17e5afa0" providerId="ADAL" clId="{1E466F30-B616-4231-9DA4-CEC9AE13AB6A}" dt="2025-01-03T16:19:30.737" v="769" actId="21"/>
        <pc:sldMkLst>
          <pc:docMk/>
          <pc:sldMk cId="1998922116" sldId="356"/>
        </pc:sldMkLst>
      </pc:sldChg>
      <pc:sldChg chg="modTransition modAnim">
        <pc:chgData name="Purcell Ross DWP Schools Adviser Avon" userId="b5ce38f7-0c38-4c34-ab41-259b17e5afa0" providerId="ADAL" clId="{1E466F30-B616-4231-9DA4-CEC9AE13AB6A}" dt="2025-01-03T16:08:19.064" v="212"/>
        <pc:sldMkLst>
          <pc:docMk/>
          <pc:sldMk cId="1971346253" sldId="357"/>
        </pc:sldMkLst>
      </pc:sldChg>
      <pc:sldChg chg="modTransition modAnim modNotes">
        <pc:chgData name="Purcell Ross DWP Schools Adviser Avon" userId="b5ce38f7-0c38-4c34-ab41-259b17e5afa0" providerId="ADAL" clId="{1E466F30-B616-4231-9DA4-CEC9AE13AB6A}" dt="2025-01-03T16:31:33.106" v="1529" actId="20577"/>
        <pc:sldMkLst>
          <pc:docMk/>
          <pc:sldMk cId="1121720320" sldId="358"/>
        </pc:sldMkLst>
      </pc:sldChg>
      <pc:sldChg chg="add modNotes">
        <pc:chgData name="Purcell Ross DWP Schools Adviser Avon" userId="b5ce38f7-0c38-4c34-ab41-259b17e5afa0" providerId="ADAL" clId="{1E466F30-B616-4231-9DA4-CEC9AE13AB6A}" dt="2025-01-03T16:28:19.040" v="1444" actId="20577"/>
        <pc:sldMkLst>
          <pc:docMk/>
          <pc:sldMk cId="1322160813" sldId="359"/>
        </pc:sldMkLst>
      </pc:sldChg>
      <pc:sldMasterChg chg="modTransition modAnim modSldLayout">
        <pc:chgData name="Purcell Ross DWP Schools Adviser Avon" userId="b5ce38f7-0c38-4c34-ab41-259b17e5afa0" providerId="ADAL" clId="{1E466F30-B616-4231-9DA4-CEC9AE13AB6A}" dt="2025-01-03T16:08:04.891" v="210"/>
        <pc:sldMasterMkLst>
          <pc:docMk/>
          <pc:sldMasterMk cId="0" sldId="2147483666"/>
        </pc:sldMasterMkLst>
        <pc:sldLayoutChg chg="modTransition modAnim">
          <pc:chgData name="Purcell Ross DWP Schools Adviser Avon" userId="b5ce38f7-0c38-4c34-ab41-259b17e5afa0" providerId="ADAL" clId="{1E466F30-B616-4231-9DA4-CEC9AE13AB6A}" dt="2025-01-03T16:08:01.760" v="209"/>
          <pc:sldLayoutMkLst>
            <pc:docMk/>
            <pc:sldMasterMk cId="0" sldId="2147483666"/>
            <pc:sldLayoutMk cId="1727288624" sldId="2147483693"/>
          </pc:sldLayoutMkLst>
        </pc:sldLayoutChg>
      </pc:sldMasterChg>
      <pc:sldMasterChg chg="modTransition modAnim modSldLayout">
        <pc:chgData name="Purcell Ross DWP Schools Adviser Avon" userId="b5ce38f7-0c38-4c34-ab41-259b17e5afa0" providerId="ADAL" clId="{1E466F30-B616-4231-9DA4-CEC9AE13AB6A}" dt="2025-01-03T16:08:19.064" v="212"/>
        <pc:sldMasterMkLst>
          <pc:docMk/>
          <pc:sldMasterMk cId="2911178228" sldId="2147483706"/>
        </pc:sldMasterMkLst>
        <pc:sldLayoutChg chg="modTransition">
          <pc:chgData name="Purcell Ross DWP Schools Adviser Avon" userId="b5ce38f7-0c38-4c34-ab41-259b17e5afa0" providerId="ADAL" clId="{1E466F30-B616-4231-9DA4-CEC9AE13AB6A}" dt="2025-01-03T16:08:19.064" v="212"/>
          <pc:sldLayoutMkLst>
            <pc:docMk/>
            <pc:sldMasterMk cId="2911178228" sldId="2147483706"/>
            <pc:sldLayoutMk cId="2536225921" sldId="214748370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FD15365E-7A2E-4469-81DA-0C12EF94401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GB"/>
          </a:p>
        </p:txBody>
      </p:sp>
      <p:sp>
        <p:nvSpPr>
          <p:cNvPr id="68611" name="Rectangle 3">
            <a:extLst>
              <a:ext uri="{FF2B5EF4-FFF2-40B4-BE49-F238E27FC236}">
                <a16:creationId xmlns:a16="http://schemas.microsoft.com/office/drawing/2014/main" id="{4B1A17CA-5363-4A3C-A8B4-C4C7382A54E4}"/>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fld id="{B330187D-9FC3-4CD5-9007-28512953FF4D}" type="datetimeFigureOut">
              <a:rPr lang="en-GB"/>
              <a:pPr>
                <a:defRPr/>
              </a:pPr>
              <a:t>03/01/2025</a:t>
            </a:fld>
            <a:endParaRPr lang="en-GB"/>
          </a:p>
        </p:txBody>
      </p:sp>
      <p:sp>
        <p:nvSpPr>
          <p:cNvPr id="68612" name="Rectangle 4">
            <a:extLst>
              <a:ext uri="{FF2B5EF4-FFF2-40B4-BE49-F238E27FC236}">
                <a16:creationId xmlns:a16="http://schemas.microsoft.com/office/drawing/2014/main" id="{4D6FFD11-37B0-43DE-8F9C-FCD4B0CAE2DE}"/>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GB"/>
          </a:p>
        </p:txBody>
      </p:sp>
      <p:sp>
        <p:nvSpPr>
          <p:cNvPr id="68613" name="Rectangle 5">
            <a:extLst>
              <a:ext uri="{FF2B5EF4-FFF2-40B4-BE49-F238E27FC236}">
                <a16:creationId xmlns:a16="http://schemas.microsoft.com/office/drawing/2014/main" id="{43214BB9-8863-4FF2-B767-BF99CCB787DD}"/>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086A5B9-D772-4F95-A28D-2CF2F4465F01}"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B93B9D-59F0-41CF-A506-AAD85593B4A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0DB7E619-8DFC-4B80-B691-C6A4960E825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7A2FD87-6A39-4860-B613-C5C8672400AB}" type="datetimeFigureOut">
              <a:rPr lang="en-US"/>
              <a:pPr>
                <a:defRPr/>
              </a:pPr>
              <a:t>1/3/2025</a:t>
            </a:fld>
            <a:endParaRPr lang="en-US"/>
          </a:p>
        </p:txBody>
      </p:sp>
      <p:sp>
        <p:nvSpPr>
          <p:cNvPr id="4" name="Slide Image Placeholder 3">
            <a:extLst>
              <a:ext uri="{FF2B5EF4-FFF2-40B4-BE49-F238E27FC236}">
                <a16:creationId xmlns:a16="http://schemas.microsoft.com/office/drawing/2014/main" id="{27C5634F-FD22-4831-9097-0A47132BC3B5}"/>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7F63C79-8449-4DC9-B796-359D5206237F}"/>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94956747-5547-4B42-8C02-A50C2ED2862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5BFE8167-05C4-4C7A-8FD2-1A2AE41A22A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2A2158B-2496-41A0-9E90-C8538AA47E0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"Welcome, everyone!</a:t>
            </a:r>
          </a:p>
          <a:p>
            <a:pPr rtl="0" fontAlgn="ctr"/>
            <a:r>
              <a:rPr lang="en-GB" sz="1800" dirty="0">
                <a:latin typeface="Arial" panose="020B0604020202020204" pitchFamily="34" charset="0"/>
                <a:cs typeface="Arial" panose="020B0604020202020204" pitchFamily="34" charset="0"/>
              </a:rPr>
              <a:t>My name is Ross and I work for Jobcentre Plus and I am here to present to you on how to create your own CV or Curriculum Vitae, to use its Latin label in full.</a:t>
            </a:r>
            <a:endParaRPr lang="en-GB" sz="18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a:t>
            </a:fld>
            <a:endParaRPr lang="en-US" altLang="en-US"/>
          </a:p>
        </p:txBody>
      </p:sp>
    </p:spTree>
    <p:extLst>
      <p:ext uri="{BB962C8B-B14F-4D97-AF65-F5344CB8AC3E}">
        <p14:creationId xmlns:p14="http://schemas.microsoft.com/office/powerpoint/2010/main" val="3814653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ctr"/>
            <a:r>
              <a:rPr lang="en-GB" sz="1800" dirty="0">
                <a:latin typeface="Arial" panose="020B0604020202020204" pitchFamily="34" charset="0"/>
                <a:cs typeface="Arial" panose="020B0604020202020204" pitchFamily="34" charset="0"/>
              </a:rPr>
              <a:t>Here is an overview of what we will be covering. </a:t>
            </a:r>
          </a:p>
          <a:p>
            <a:pPr rtl="0" fontAlgn="ctr"/>
            <a:r>
              <a:rPr lang="en-GB" sz="1800" dirty="0">
                <a:latin typeface="Arial" panose="020B0604020202020204" pitchFamily="34" charset="0"/>
                <a:cs typeface="Arial" panose="020B0604020202020204" pitchFamily="34" charset="0"/>
              </a:rPr>
              <a:t>To ‘set the scene’ and to help you visualise what this exercise is about, I shall play a short BBC YouTube video about creating your own CV. </a:t>
            </a:r>
          </a:p>
          <a:p>
            <a:pPr rtl="0" fontAlgn="ctr"/>
            <a:endParaRPr lang="en-GB" sz="18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2</a:t>
            </a:fld>
            <a:endParaRPr lang="en-US" altLang="en-US"/>
          </a:p>
        </p:txBody>
      </p:sp>
    </p:spTree>
    <p:extLst>
      <p:ext uri="{BB962C8B-B14F-4D97-AF65-F5344CB8AC3E}">
        <p14:creationId xmlns:p14="http://schemas.microsoft.com/office/powerpoint/2010/main" val="267681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ctr"/>
            <a:r>
              <a:rPr lang="en-GB" sz="1800" dirty="0">
                <a:effectLst/>
                <a:latin typeface="Arial" panose="020B0604020202020204" pitchFamily="34" charset="0"/>
                <a:cs typeface="Arial" panose="020B0604020202020204" pitchFamily="34" charset="0"/>
              </a:rPr>
              <a:t>Play Video.</a:t>
            </a: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3</a:t>
            </a:fld>
            <a:endParaRPr lang="en-US" altLang="en-US"/>
          </a:p>
        </p:txBody>
      </p:sp>
    </p:spTree>
    <p:extLst>
      <p:ext uri="{BB962C8B-B14F-4D97-AF65-F5344CB8AC3E}">
        <p14:creationId xmlns:p14="http://schemas.microsoft.com/office/powerpoint/2010/main" val="106375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A0999-2AE8-666E-9C25-F9DBDD424E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B0E35-6B4C-3F40-3A86-664C5EE915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4E547-B246-85EC-7CE4-0083B178F977}"/>
              </a:ext>
            </a:extLst>
          </p:cNvPr>
          <p:cNvSpPr>
            <a:spLocks noGrp="1"/>
          </p:cNvSpPr>
          <p:nvPr>
            <p:ph type="body" idx="1"/>
          </p:nvPr>
        </p:nvSpPr>
        <p:spPr/>
        <p:txBody>
          <a:bodyPr>
            <a:normAutofit/>
          </a:bodyPr>
          <a:lstStyle/>
          <a:p>
            <a:pPr rtl="0" fontAlgn="ctr"/>
            <a:r>
              <a:rPr lang="en-GB" sz="1800" dirty="0">
                <a:effectLst/>
                <a:latin typeface="Arial" panose="020B0604020202020204" pitchFamily="34" charset="0"/>
                <a:cs typeface="Arial" panose="020B0604020202020204" pitchFamily="34" charset="0"/>
              </a:rPr>
              <a:t>“Now, we’ve seen the video, let's start at the beginning </a:t>
            </a:r>
            <a:r>
              <a:rPr lang="en-GB" sz="1800" dirty="0">
                <a:latin typeface="Arial" panose="020B0604020202020204" pitchFamily="34" charset="0"/>
                <a:cs typeface="Arial" panose="020B0604020202020204" pitchFamily="34" charset="0"/>
              </a:rPr>
              <a:t>and break down each part of the CV, beginning with</a:t>
            </a:r>
            <a:r>
              <a:rPr lang="en-GB" sz="1800" dirty="0">
                <a:effectLst/>
                <a:latin typeface="Arial" panose="020B0604020202020204" pitchFamily="34" charset="0"/>
                <a:cs typeface="Arial" panose="020B0604020202020204" pitchFamily="34" charset="0"/>
              </a:rPr>
              <a:t>…your name."</a:t>
            </a:r>
          </a:p>
          <a:p>
            <a:pPr rtl="0" fontAlgn="ctr"/>
            <a:r>
              <a:rPr lang="en-GB" sz="1800" dirty="0">
                <a:effectLst/>
                <a:latin typeface="Arial" panose="020B0604020202020204" pitchFamily="34" charset="0"/>
                <a:cs typeface="Arial" panose="020B0604020202020204" pitchFamily="34" charset="0"/>
              </a:rPr>
              <a:t>"Your name clearly shows who the CV belongs to. </a:t>
            </a:r>
          </a:p>
          <a:p>
            <a:pPr rtl="0" fontAlgn="ctr"/>
            <a:r>
              <a:rPr lang="en-GB" sz="1800" dirty="0">
                <a:effectLst/>
                <a:latin typeface="Arial" panose="020B0604020202020204" pitchFamily="34" charset="0"/>
                <a:cs typeface="Arial" panose="020B0604020202020204" pitchFamily="34" charset="0"/>
              </a:rPr>
              <a:t>It's the first thing employers see and helps them to remember you."</a:t>
            </a:r>
          </a:p>
          <a:p>
            <a:pPr rtl="0" fontAlgn="ctr"/>
            <a:r>
              <a:rPr lang="en-GB" sz="1800" dirty="0">
                <a:effectLst/>
                <a:latin typeface="Arial" panose="020B0604020202020204" pitchFamily="34" charset="0"/>
                <a:cs typeface="Arial" panose="020B0604020202020204" pitchFamily="34" charset="0"/>
              </a:rPr>
              <a:t>"Having your name prominently displayed at the top is also important for personal branding. </a:t>
            </a:r>
          </a:p>
          <a:p>
            <a:pPr rtl="0" fontAlgn="ctr"/>
            <a:r>
              <a:rPr lang="en-GB" sz="1800" dirty="0">
                <a:effectLst/>
                <a:latin typeface="Arial" panose="020B0604020202020204" pitchFamily="34" charset="0"/>
                <a:cs typeface="Arial" panose="020B0604020202020204" pitchFamily="34" charset="0"/>
              </a:rPr>
              <a:t>It also makes your CV look professional."</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"Why is it important to have your name clearly visible on your CV?"</a:t>
            </a:r>
          </a:p>
        </p:txBody>
      </p:sp>
      <p:sp>
        <p:nvSpPr>
          <p:cNvPr id="4" name="Slide Number Placeholder 3">
            <a:extLst>
              <a:ext uri="{FF2B5EF4-FFF2-40B4-BE49-F238E27FC236}">
                <a16:creationId xmlns:a16="http://schemas.microsoft.com/office/drawing/2014/main" id="{EE08465F-7A1A-DC88-D952-279C734D36A5}"/>
              </a:ext>
            </a:extLst>
          </p:cNvPr>
          <p:cNvSpPr>
            <a:spLocks noGrp="1"/>
          </p:cNvSpPr>
          <p:nvPr>
            <p:ph type="sldNum" sz="quarter" idx="5"/>
          </p:nvPr>
        </p:nvSpPr>
        <p:spPr/>
        <p:txBody>
          <a:bodyPr/>
          <a:lstStyle/>
          <a:p>
            <a:fld id="{32A2158B-2496-41A0-9E90-C8538AA47E0A}" type="slidenum">
              <a:rPr lang="en-US" altLang="en-US" smtClean="0"/>
              <a:pPr/>
              <a:t>4</a:t>
            </a:fld>
            <a:endParaRPr lang="en-US" altLang="en-US"/>
          </a:p>
        </p:txBody>
      </p:sp>
    </p:spTree>
    <p:extLst>
      <p:ext uri="{BB962C8B-B14F-4D97-AF65-F5344CB8AC3E}">
        <p14:creationId xmlns:p14="http://schemas.microsoft.com/office/powerpoint/2010/main" val="2527215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rtl="0" fontAlgn="ctr"/>
            <a:r>
              <a:rPr lang="en-GB" sz="1800" b="1" dirty="0">
                <a:effectLst/>
                <a:latin typeface="Arial" panose="020B0604020202020204" pitchFamily="34" charset="0"/>
              </a:rPr>
              <a:t>Identification</a:t>
            </a:r>
            <a:r>
              <a:rPr lang="en-GB" sz="1800" dirty="0">
                <a:effectLst/>
                <a:latin typeface="Arial" panose="020B0604020202020204" pitchFamily="34" charset="0"/>
              </a:rPr>
              <a:t>: Your name is the primary identifier for recruiters and hiring managers. </a:t>
            </a:r>
          </a:p>
          <a:p>
            <a:pPr rtl="0" fontAlgn="ctr"/>
            <a:r>
              <a:rPr lang="en-GB" sz="1800" dirty="0">
                <a:effectLst/>
                <a:latin typeface="Arial" panose="020B0604020202020204" pitchFamily="34" charset="0"/>
              </a:rPr>
              <a:t>It ensures they can easily recognize and remember you among other applicants.</a:t>
            </a:r>
          </a:p>
          <a:p>
            <a:pPr rtl="0" fontAlgn="ctr"/>
            <a:r>
              <a:rPr lang="en-GB" sz="1800" b="1" dirty="0">
                <a:effectLst/>
                <a:latin typeface="Arial" panose="020B0604020202020204" pitchFamily="34" charset="0"/>
              </a:rPr>
              <a:t>Professionalism</a:t>
            </a:r>
            <a:r>
              <a:rPr lang="en-GB" sz="1800" dirty="0">
                <a:effectLst/>
                <a:latin typeface="Arial" panose="020B0604020202020204" pitchFamily="34" charset="0"/>
              </a:rPr>
              <a:t>: A well-presented CV with a </a:t>
            </a:r>
            <a:br>
              <a:rPr lang="en-GB" sz="1800" dirty="0">
                <a:effectLst/>
                <a:latin typeface="Arial" panose="020B0604020202020204" pitchFamily="34" charset="0"/>
              </a:rPr>
            </a:br>
            <a:r>
              <a:rPr lang="en-GB" sz="1800" dirty="0">
                <a:effectLst/>
                <a:latin typeface="Arial" panose="020B0604020202020204" pitchFamily="34" charset="0"/>
              </a:rPr>
              <a:t>clear name demonstrates attention to detail and professionalism, which are qualities employers value.</a:t>
            </a:r>
          </a:p>
          <a:p>
            <a:pPr rtl="0" fontAlgn="ctr"/>
            <a:r>
              <a:rPr lang="en-GB" sz="1800" b="1" dirty="0">
                <a:effectLst/>
                <a:latin typeface="Arial" panose="020B0604020202020204" pitchFamily="34" charset="0"/>
              </a:rPr>
              <a:t>Contact Information</a:t>
            </a:r>
            <a:r>
              <a:rPr lang="en-GB" sz="1800" dirty="0">
                <a:effectLst/>
                <a:latin typeface="Arial" panose="020B0604020202020204" pitchFamily="34" charset="0"/>
              </a:rPr>
              <a:t>: It helps in linking your CV </a:t>
            </a:r>
            <a:br>
              <a:rPr lang="en-GB" sz="1800" dirty="0">
                <a:effectLst/>
                <a:latin typeface="Arial" panose="020B0604020202020204" pitchFamily="34" charset="0"/>
              </a:rPr>
            </a:br>
            <a:r>
              <a:rPr lang="en-GB" sz="1800" dirty="0">
                <a:effectLst/>
                <a:latin typeface="Arial" panose="020B0604020202020204" pitchFamily="34" charset="0"/>
              </a:rPr>
              <a:t>to your contact details, making it easier for employers to reach out to you for interviews </a:t>
            </a:r>
            <a:br>
              <a:rPr lang="en-GB" sz="1800" dirty="0">
                <a:effectLst/>
                <a:latin typeface="Arial" panose="020B0604020202020204" pitchFamily="34" charset="0"/>
              </a:rPr>
            </a:br>
            <a:r>
              <a:rPr lang="en-GB" sz="1800" dirty="0">
                <a:effectLst/>
                <a:latin typeface="Arial" panose="020B0604020202020204" pitchFamily="34" charset="0"/>
              </a:rPr>
              <a:t>or further information.</a:t>
            </a:r>
          </a:p>
          <a:p>
            <a:pPr rtl="0" fontAlgn="ctr"/>
            <a:r>
              <a:rPr lang="en-GB" sz="1800" b="1" dirty="0">
                <a:effectLst/>
                <a:latin typeface="Arial" panose="020B0604020202020204" pitchFamily="34" charset="0"/>
              </a:rPr>
              <a:t>First Impression</a:t>
            </a:r>
            <a:r>
              <a:rPr lang="en-GB" sz="1800" dirty="0">
                <a:effectLst/>
                <a:latin typeface="Arial" panose="020B0604020202020204" pitchFamily="34" charset="0"/>
              </a:rPr>
              <a:t>: Your name is often the first </a:t>
            </a:r>
            <a:br>
              <a:rPr lang="en-GB" sz="1800" dirty="0">
                <a:effectLst/>
                <a:latin typeface="Arial" panose="020B0604020202020204" pitchFamily="34" charset="0"/>
              </a:rPr>
            </a:br>
            <a:r>
              <a:rPr lang="en-GB" sz="1800" dirty="0">
                <a:effectLst/>
                <a:latin typeface="Arial" panose="020B0604020202020204" pitchFamily="34" charset="0"/>
              </a:rPr>
              <a:t>thing a recruiter sees. A clear and prominent </a:t>
            </a:r>
            <a:br>
              <a:rPr lang="en-GB" sz="1800" dirty="0">
                <a:effectLst/>
                <a:latin typeface="Arial" panose="020B0604020202020204" pitchFamily="34" charset="0"/>
              </a:rPr>
            </a:br>
            <a:r>
              <a:rPr lang="en-GB" sz="1800" dirty="0">
                <a:effectLst/>
                <a:latin typeface="Arial" panose="020B0604020202020204" pitchFamily="34" charset="0"/>
              </a:rPr>
              <a:t>name can create a positive first impression.</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5</a:t>
            </a:fld>
            <a:endParaRPr lang="en-US" altLang="en-US"/>
          </a:p>
        </p:txBody>
      </p:sp>
    </p:spTree>
    <p:extLst>
      <p:ext uri="{BB962C8B-B14F-4D97-AF65-F5344CB8AC3E}">
        <p14:creationId xmlns:p14="http://schemas.microsoft.com/office/powerpoint/2010/main" val="242075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ctr"/>
            <a:r>
              <a:rPr lang="en-GB" sz="1800" dirty="0">
                <a:effectLst/>
                <a:latin typeface="Arial" panose="020B0604020202020204" pitchFamily="34" charset="0"/>
                <a:cs typeface="Arial" panose="020B0604020202020204" pitchFamily="34" charset="0"/>
              </a:rPr>
              <a:t>"Next, let's talk about your </a:t>
            </a:r>
            <a:r>
              <a:rPr lang="en-GB" sz="1800" b="1" dirty="0">
                <a:effectLst/>
                <a:latin typeface="Arial" panose="020B0604020202020204" pitchFamily="34" charset="0"/>
                <a:cs typeface="Arial" panose="020B0604020202020204" pitchFamily="34" charset="0"/>
              </a:rPr>
              <a:t>contact information</a:t>
            </a:r>
            <a:r>
              <a:rPr lang="en-GB" sz="1800" dirty="0">
                <a:effectLst/>
                <a:latin typeface="Arial" panose="020B0604020202020204" pitchFamily="34" charset="0"/>
                <a:cs typeface="Arial" panose="020B0604020202020204" pitchFamily="34" charset="0"/>
              </a:rPr>
              <a:t>. </a:t>
            </a:r>
            <a:br>
              <a:rPr lang="en-GB" sz="1800" dirty="0">
                <a:effectLst/>
                <a:latin typeface="Arial" panose="020B0604020202020204" pitchFamily="34" charset="0"/>
                <a:cs typeface="Arial" panose="020B0604020202020204" pitchFamily="34" charset="0"/>
              </a:rPr>
            </a:br>
            <a:r>
              <a:rPr lang="en-GB" sz="1800" dirty="0">
                <a:effectLst/>
                <a:latin typeface="Arial" panose="020B0604020202020204" pitchFamily="34" charset="0"/>
                <a:cs typeface="Arial" panose="020B0604020202020204" pitchFamily="34" charset="0"/>
              </a:rPr>
              <a:t>This is how employers will get in touch with you."</a:t>
            </a:r>
          </a:p>
          <a:p>
            <a:pPr rtl="0" fontAlgn="ctr"/>
            <a:r>
              <a:rPr lang="en-GB" sz="1800" dirty="0">
                <a:effectLst/>
                <a:latin typeface="Arial" panose="020B0604020202020204" pitchFamily="34" charset="0"/>
                <a:cs typeface="Arial" panose="020B0604020202020204" pitchFamily="34" charset="0"/>
              </a:rPr>
              <a:t>"Make sure to include your phone number, email, and address. </a:t>
            </a:r>
          </a:p>
          <a:p>
            <a:pPr rtl="0" fontAlgn="ctr"/>
            <a:r>
              <a:rPr lang="en-GB" sz="1800" dirty="0">
                <a:effectLst/>
                <a:latin typeface="Arial" panose="020B0604020202020204" pitchFamily="34" charset="0"/>
                <a:cs typeface="Arial" panose="020B0604020202020204" pitchFamily="34" charset="0"/>
              </a:rPr>
              <a:t>This ensures that employers can contact you for interviews or further information."</a:t>
            </a:r>
          </a:p>
          <a:p>
            <a:pPr rtl="0" fontAlgn="ctr"/>
            <a:r>
              <a:rPr lang="en-GB" sz="1800" dirty="0">
                <a:effectLst/>
                <a:latin typeface="Arial" panose="020B0604020202020204" pitchFamily="34" charset="0"/>
                <a:cs typeface="Arial" panose="020B0604020202020204" pitchFamily="34" charset="0"/>
              </a:rPr>
              <a:t>"Accurate contact information is crucial. </a:t>
            </a:r>
          </a:p>
          <a:p>
            <a:pPr rtl="0" fontAlgn="ctr"/>
            <a:r>
              <a:rPr lang="en-GB" sz="1800" dirty="0">
                <a:effectLst/>
                <a:latin typeface="Arial" panose="020B0604020202020204" pitchFamily="34" charset="0"/>
                <a:cs typeface="Arial" panose="020B0604020202020204" pitchFamily="34" charset="0"/>
              </a:rPr>
              <a:t>You don't want to miss out on opportunities because they couldn't reach you."</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"What contact information should you include on your CV?"</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6</a:t>
            </a:fld>
            <a:endParaRPr lang="en-US" altLang="en-US"/>
          </a:p>
        </p:txBody>
      </p:sp>
    </p:spTree>
    <p:extLst>
      <p:ext uri="{BB962C8B-B14F-4D97-AF65-F5344CB8AC3E}">
        <p14:creationId xmlns:p14="http://schemas.microsoft.com/office/powerpoint/2010/main" val="2691291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342900" marR="0"/>
            <a:r>
              <a:rPr lang="en-GB" sz="1600" dirty="0">
                <a:effectLst/>
                <a:latin typeface="Arial" panose="020B0604020202020204" pitchFamily="34" charset="0"/>
                <a:cs typeface="Arial" panose="020B0604020202020204" pitchFamily="34" charset="0"/>
              </a:rPr>
              <a:t>When including </a:t>
            </a:r>
            <a:r>
              <a:rPr lang="en-GB" sz="1600" b="1" dirty="0">
                <a:effectLst/>
                <a:latin typeface="Arial" panose="020B0604020202020204" pitchFamily="34" charset="0"/>
                <a:cs typeface="Arial" panose="020B0604020202020204" pitchFamily="34" charset="0"/>
              </a:rPr>
              <a:t>contact information </a:t>
            </a:r>
            <a:r>
              <a:rPr lang="en-GB" sz="1600" dirty="0">
                <a:effectLst/>
                <a:latin typeface="Arial" panose="020B0604020202020204" pitchFamily="34" charset="0"/>
                <a:cs typeface="Arial" panose="020B0604020202020204" pitchFamily="34" charset="0"/>
              </a:rPr>
              <a:t>on your CV, make sure to provide the following details:</a:t>
            </a:r>
          </a:p>
          <a:p>
            <a:pPr rtl="0" fontAlgn="ctr">
              <a:buFont typeface="+mj-lt"/>
              <a:buAutoNum type="arabicPeriod"/>
            </a:pPr>
            <a:r>
              <a:rPr lang="en-GB" sz="1600" b="1" i="0" dirty="0">
                <a:effectLst/>
                <a:latin typeface="Arial" panose="020B0604020202020204" pitchFamily="34" charset="0"/>
                <a:cs typeface="Arial" panose="020B0604020202020204" pitchFamily="34" charset="0"/>
              </a:rPr>
              <a:t>Full Name</a:t>
            </a:r>
            <a:r>
              <a:rPr lang="en-GB" sz="1600" b="0" i="0" dirty="0">
                <a:effectLst/>
                <a:latin typeface="Arial" panose="020B0604020202020204" pitchFamily="34" charset="0"/>
                <a:cs typeface="Arial" panose="020B0604020202020204" pitchFamily="34" charset="0"/>
              </a:rPr>
              <a:t>: Your first and last name should be prominently displayed at the top.</a:t>
            </a:r>
            <a:endParaRPr lang="en-GB" sz="1600" b="1" i="0" dirty="0">
              <a:effectLst/>
              <a:latin typeface="Arial" panose="020B0604020202020204" pitchFamily="34" charset="0"/>
              <a:cs typeface="Arial" panose="020B0604020202020204" pitchFamily="34" charset="0"/>
            </a:endParaRPr>
          </a:p>
          <a:p>
            <a:pPr rtl="0" fontAlgn="ctr">
              <a:buFont typeface="+mj-lt"/>
              <a:buAutoNum type="arabicPeriod"/>
            </a:pPr>
            <a:r>
              <a:rPr lang="en-GB" sz="1600" b="1" i="0" dirty="0">
                <a:effectLst/>
                <a:latin typeface="Arial" panose="020B0604020202020204" pitchFamily="34" charset="0"/>
                <a:cs typeface="Arial" panose="020B0604020202020204" pitchFamily="34" charset="0"/>
              </a:rPr>
              <a:t>Phone Number</a:t>
            </a:r>
            <a:r>
              <a:rPr lang="en-GB" sz="1600" b="0" i="0" dirty="0">
                <a:effectLst/>
                <a:latin typeface="Arial" panose="020B0604020202020204" pitchFamily="34" charset="0"/>
                <a:cs typeface="Arial" panose="020B0604020202020204" pitchFamily="34" charset="0"/>
              </a:rPr>
              <a:t>: A reliable number where you can be easily reached.</a:t>
            </a:r>
            <a:endParaRPr lang="en-GB" sz="1600" b="1" i="0" dirty="0">
              <a:effectLst/>
              <a:latin typeface="Arial" panose="020B0604020202020204" pitchFamily="34" charset="0"/>
              <a:cs typeface="Arial" panose="020B0604020202020204" pitchFamily="34" charset="0"/>
            </a:endParaRPr>
          </a:p>
          <a:p>
            <a:pPr rtl="0" fontAlgn="ctr">
              <a:buFont typeface="+mj-lt"/>
              <a:buAutoNum type="arabicPeriod"/>
            </a:pPr>
            <a:r>
              <a:rPr lang="en-GB" sz="1600" b="1" i="0" dirty="0">
                <a:effectLst/>
                <a:latin typeface="Arial" panose="020B0604020202020204" pitchFamily="34" charset="0"/>
                <a:cs typeface="Arial" panose="020B0604020202020204" pitchFamily="34" charset="0"/>
              </a:rPr>
              <a:t>Email Address</a:t>
            </a:r>
            <a:r>
              <a:rPr lang="en-GB" sz="1600" b="0" i="0" dirty="0">
                <a:effectLst/>
                <a:latin typeface="Arial" panose="020B0604020202020204" pitchFamily="34" charset="0"/>
                <a:cs typeface="Arial" panose="020B0604020202020204" pitchFamily="34" charset="0"/>
              </a:rPr>
              <a:t>: Use a professional email address, ideally one that includes your name.</a:t>
            </a:r>
            <a:endParaRPr lang="en-GB" sz="1600" b="1" i="0" dirty="0">
              <a:effectLst/>
              <a:latin typeface="Arial" panose="020B0604020202020204" pitchFamily="34" charset="0"/>
              <a:cs typeface="Arial" panose="020B0604020202020204" pitchFamily="34" charset="0"/>
            </a:endParaRPr>
          </a:p>
          <a:p>
            <a:pPr rtl="0" fontAlgn="ctr">
              <a:buFont typeface="+mj-lt"/>
              <a:buAutoNum type="arabicPeriod"/>
            </a:pPr>
            <a:r>
              <a:rPr lang="en-GB" sz="1600" b="1" i="0" dirty="0">
                <a:effectLst/>
                <a:latin typeface="Arial" panose="020B0604020202020204" pitchFamily="34" charset="0"/>
                <a:cs typeface="Arial" panose="020B0604020202020204" pitchFamily="34" charset="0"/>
              </a:rPr>
              <a:t>Home Address</a:t>
            </a:r>
            <a:r>
              <a:rPr lang="en-GB" sz="1600" b="0" i="0" dirty="0">
                <a:effectLst/>
                <a:latin typeface="Arial" panose="020B0604020202020204" pitchFamily="34" charset="0"/>
                <a:cs typeface="Arial" panose="020B0604020202020204" pitchFamily="34" charset="0"/>
              </a:rPr>
              <a:t>: This can be optional, but including your city and postcode is often sufficient.</a:t>
            </a:r>
            <a:endParaRPr lang="en-GB" sz="1600" b="1" i="0" dirty="0">
              <a:effectLst/>
              <a:latin typeface="Arial" panose="020B0604020202020204" pitchFamily="34" charset="0"/>
              <a:cs typeface="Arial" panose="020B0604020202020204" pitchFamily="34" charset="0"/>
            </a:endParaRPr>
          </a:p>
          <a:p>
            <a:pPr rtl="0" fontAlgn="ctr">
              <a:buFont typeface="+mj-lt"/>
              <a:buAutoNum type="arabicPeriod"/>
            </a:pPr>
            <a:r>
              <a:rPr lang="en-GB" sz="1600" b="1" i="0" dirty="0">
                <a:effectLst/>
                <a:latin typeface="Arial" panose="020B0604020202020204" pitchFamily="34" charset="0"/>
                <a:cs typeface="Arial" panose="020B0604020202020204" pitchFamily="34" charset="0"/>
              </a:rPr>
              <a:t>LinkedIn Profile</a:t>
            </a:r>
            <a:r>
              <a:rPr lang="en-GB" sz="1600" b="0" i="0" dirty="0">
                <a:effectLst/>
                <a:latin typeface="Arial" panose="020B0604020202020204" pitchFamily="34" charset="0"/>
                <a:cs typeface="Arial" panose="020B0604020202020204" pitchFamily="34" charset="0"/>
              </a:rPr>
              <a:t>: If you have a LinkedIn profile, include the URL to showcase your professional network and endorsements.</a:t>
            </a:r>
            <a:endParaRPr lang="en-GB" sz="1600" b="1" i="0" dirty="0">
              <a:effectLst/>
              <a:latin typeface="Arial" panose="020B0604020202020204" pitchFamily="34" charset="0"/>
              <a:cs typeface="Arial" panose="020B0604020202020204" pitchFamily="34" charset="0"/>
            </a:endParaRPr>
          </a:p>
          <a:p>
            <a:pPr rtl="0" fontAlgn="ctr">
              <a:buFont typeface="+mj-lt"/>
              <a:buAutoNum type="arabicPeriod"/>
            </a:pPr>
            <a:r>
              <a:rPr lang="en-GB" sz="1600" b="1" i="0" dirty="0">
                <a:effectLst/>
                <a:latin typeface="Arial" panose="020B0604020202020204" pitchFamily="34" charset="0"/>
                <a:cs typeface="Arial" panose="020B0604020202020204" pitchFamily="34" charset="0"/>
              </a:rPr>
              <a:t>Professional Website or Portfolio</a:t>
            </a:r>
            <a:r>
              <a:rPr lang="en-GB" sz="1600" b="0" i="0" dirty="0">
                <a:effectLst/>
                <a:latin typeface="Arial" panose="020B0604020202020204" pitchFamily="34" charset="0"/>
                <a:cs typeface="Arial" panose="020B0604020202020204" pitchFamily="34" charset="0"/>
              </a:rPr>
              <a:t>: If relevant to your field, include a link to your personal website or online portfolio.</a:t>
            </a:r>
            <a:endParaRPr lang="en-GB" sz="1600" b="1" i="0" dirty="0">
              <a:effectLst/>
              <a:latin typeface="Arial" panose="020B0604020202020204" pitchFamily="34" charset="0"/>
              <a:cs typeface="Arial" panose="020B0604020202020204" pitchFamily="34" charset="0"/>
            </a:endParaRPr>
          </a:p>
          <a:p>
            <a:pPr marL="342900" marR="0"/>
            <a:r>
              <a:rPr lang="en-GB" sz="1600" dirty="0">
                <a:effectLst/>
                <a:latin typeface="Arial" panose="020B0604020202020204" pitchFamily="34" charset="0"/>
                <a:cs typeface="Arial" panose="020B0604020202020204" pitchFamily="34" charset="0"/>
              </a:rPr>
              <a:t>Ensuring this information is up-to-date and clearly visible can make it easier for potential employers to contact you.</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7</a:t>
            </a:fld>
            <a:endParaRPr lang="en-US" altLang="en-US"/>
          </a:p>
        </p:txBody>
      </p:sp>
    </p:spTree>
    <p:extLst>
      <p:ext uri="{BB962C8B-B14F-4D97-AF65-F5344CB8AC3E}">
        <p14:creationId xmlns:p14="http://schemas.microsoft.com/office/powerpoint/2010/main" val="101761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"Now, let's move on to your </a:t>
            </a:r>
            <a:r>
              <a:rPr lang="en-GB" sz="1800" b="1" dirty="0">
                <a:effectLst/>
                <a:latin typeface="Arial" panose="020B0604020202020204" pitchFamily="34" charset="0"/>
                <a:cs typeface="Arial" panose="020B0604020202020204" pitchFamily="34" charset="0"/>
              </a:rPr>
              <a:t>personal profile</a:t>
            </a:r>
            <a:r>
              <a:rPr lang="en-GB" sz="1800" dirty="0">
                <a:effectLst/>
                <a:latin typeface="Arial" panose="020B0604020202020204" pitchFamily="34" charset="0"/>
                <a:cs typeface="Arial" panose="020B0604020202020204" pitchFamily="34" charset="0"/>
              </a:rPr>
              <a:t>. This is a brief summary of who you are."</a:t>
            </a:r>
          </a:p>
          <a:p>
            <a:pPr rtl="0" fontAlgn="ctr"/>
            <a:r>
              <a:rPr lang="en-GB" sz="1800" dirty="0">
                <a:effectLst/>
                <a:latin typeface="Arial" panose="020B0604020202020204" pitchFamily="34" charset="0"/>
                <a:cs typeface="Arial" panose="020B0604020202020204" pitchFamily="34" charset="0"/>
              </a:rPr>
              <a:t>"Your personal profile should highlight your career goals and key strengths. </a:t>
            </a:r>
          </a:p>
          <a:p>
            <a:pPr rtl="0" fontAlgn="ctr"/>
            <a:r>
              <a:rPr lang="en-GB" sz="1800" dirty="0">
                <a:effectLst/>
                <a:latin typeface="Arial" panose="020B0604020202020204" pitchFamily="34" charset="0"/>
                <a:cs typeface="Arial" panose="020B0604020202020204" pitchFamily="34" charset="0"/>
              </a:rPr>
              <a:t>It's your chance to grab the employer's attention quickly."</a:t>
            </a:r>
          </a:p>
          <a:p>
            <a:pPr rtl="0" fontAlgn="ctr"/>
            <a:r>
              <a:rPr lang="en-GB" sz="1800" dirty="0">
                <a:effectLst/>
                <a:latin typeface="Arial" panose="020B0604020202020204" pitchFamily="34" charset="0"/>
                <a:cs typeface="Arial" panose="020B0604020202020204" pitchFamily="34" charset="0"/>
              </a:rPr>
              <a:t>"Think of it as your elevator pitch. It should be concise and compelling.“</a:t>
            </a:r>
          </a:p>
          <a:p>
            <a:pPr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"What should you include in your personal profile?"</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8</a:t>
            </a:fld>
            <a:endParaRPr lang="en-US" altLang="en-US"/>
          </a:p>
        </p:txBody>
      </p:sp>
    </p:spTree>
    <p:extLst>
      <p:ext uri="{BB962C8B-B14F-4D97-AF65-F5344CB8AC3E}">
        <p14:creationId xmlns:p14="http://schemas.microsoft.com/office/powerpoint/2010/main" val="951301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buFont typeface="+mj-lt"/>
              <a:buAutoNum type="arabicPeriod"/>
            </a:pPr>
            <a:r>
              <a:rPr lang="en-GB" sz="1800" b="1" i="0" dirty="0">
                <a:solidFill>
                  <a:srgbClr val="201F1E"/>
                </a:solidFill>
                <a:effectLst/>
                <a:latin typeface="Arial" panose="020B0604020202020204" pitchFamily="34" charset="0"/>
                <a:cs typeface="Arial" panose="020B0604020202020204" pitchFamily="34" charset="0"/>
              </a:rPr>
              <a:t>Introduction</a:t>
            </a:r>
            <a:r>
              <a:rPr lang="en-GB" sz="1800" b="0" i="0" dirty="0">
                <a:solidFill>
                  <a:srgbClr val="201F1E"/>
                </a:solidFill>
                <a:effectLst/>
                <a:latin typeface="Arial" panose="020B0604020202020204" pitchFamily="34" charset="0"/>
                <a:cs typeface="Arial" panose="020B0604020202020204" pitchFamily="34" charset="0"/>
              </a:rPr>
              <a:t>: Start with a brief introduction about who you are</a:t>
            </a:r>
            <a:endParaRPr lang="en-GB" sz="18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800" b="1" i="0" dirty="0">
                <a:solidFill>
                  <a:srgbClr val="201F1E"/>
                </a:solidFill>
                <a:effectLst/>
                <a:latin typeface="Arial" panose="020B0604020202020204" pitchFamily="34" charset="0"/>
                <a:cs typeface="Arial" panose="020B0604020202020204" pitchFamily="34" charset="0"/>
              </a:rPr>
              <a:t>Key Skills</a:t>
            </a:r>
            <a:r>
              <a:rPr lang="en-GB" sz="1800" b="0" i="0" dirty="0">
                <a:solidFill>
                  <a:srgbClr val="201F1E"/>
                </a:solidFill>
                <a:effectLst/>
                <a:latin typeface="Arial" panose="020B0604020202020204" pitchFamily="34" charset="0"/>
                <a:cs typeface="Arial" panose="020B0604020202020204" pitchFamily="34" charset="0"/>
              </a:rPr>
              <a:t>: Highlight the most relevant skills that make you a strong candidate for the role. </a:t>
            </a:r>
          </a:p>
          <a:p>
            <a:pPr rtl="0" fontAlgn="ctr">
              <a:buFont typeface="+mj-lt"/>
              <a:buAutoNum type="arabicPeriod"/>
            </a:pPr>
            <a:r>
              <a:rPr lang="en-GB" sz="1800" b="0" i="0" dirty="0">
                <a:solidFill>
                  <a:srgbClr val="201F1E"/>
                </a:solidFill>
                <a:effectLst/>
                <a:latin typeface="Arial" panose="020B0604020202020204" pitchFamily="34" charset="0"/>
                <a:cs typeface="Arial" panose="020B0604020202020204" pitchFamily="34" charset="0"/>
              </a:rPr>
              <a:t>Focus on skills that are directly related to the job you're applying for.</a:t>
            </a:r>
            <a:endParaRPr lang="en-GB" sz="18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800" b="1" i="0" dirty="0">
                <a:solidFill>
                  <a:srgbClr val="201F1E"/>
                </a:solidFill>
                <a:effectLst/>
                <a:latin typeface="Arial" panose="020B0604020202020204" pitchFamily="34" charset="0"/>
                <a:cs typeface="Arial" panose="020B0604020202020204" pitchFamily="34" charset="0"/>
              </a:rPr>
              <a:t>Experience</a:t>
            </a:r>
            <a:r>
              <a:rPr lang="en-GB" sz="1800" b="0" i="0" dirty="0">
                <a:solidFill>
                  <a:srgbClr val="201F1E"/>
                </a:solidFill>
                <a:effectLst/>
                <a:latin typeface="Arial" panose="020B0604020202020204" pitchFamily="34" charset="0"/>
                <a:cs typeface="Arial" panose="020B0604020202020204" pitchFamily="34" charset="0"/>
              </a:rPr>
              <a:t>: Summarize your most significant achievements and experiences that demonstrate your expertise and value.</a:t>
            </a:r>
            <a:endParaRPr lang="en-GB" sz="18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800" b="1" i="0" dirty="0">
                <a:solidFill>
                  <a:srgbClr val="201F1E"/>
                </a:solidFill>
                <a:effectLst/>
                <a:latin typeface="Arial" panose="020B0604020202020204" pitchFamily="34" charset="0"/>
                <a:cs typeface="Arial" panose="020B0604020202020204" pitchFamily="34" charset="0"/>
              </a:rPr>
              <a:t>Career Goals</a:t>
            </a:r>
            <a:r>
              <a:rPr lang="en-GB" sz="1800" b="0" i="0" dirty="0">
                <a:solidFill>
                  <a:srgbClr val="201F1E"/>
                </a:solidFill>
                <a:effectLst/>
                <a:latin typeface="Arial" panose="020B0604020202020204" pitchFamily="34" charset="0"/>
                <a:cs typeface="Arial" panose="020B0604020202020204" pitchFamily="34" charset="0"/>
              </a:rPr>
              <a:t>: Mention your career aspirations and how they align with the position or company you're applying to.</a:t>
            </a:r>
            <a:endParaRPr lang="en-GB" sz="1800" b="1" i="0" dirty="0">
              <a:solidFill>
                <a:srgbClr val="201F1E"/>
              </a:solidFill>
              <a:effectLst/>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9</a:t>
            </a:fld>
            <a:endParaRPr lang="en-US" altLang="en-US"/>
          </a:p>
        </p:txBody>
      </p:sp>
    </p:spTree>
    <p:extLst>
      <p:ext uri="{BB962C8B-B14F-4D97-AF65-F5344CB8AC3E}">
        <p14:creationId xmlns:p14="http://schemas.microsoft.com/office/powerpoint/2010/main" val="3613017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a:t>
            </a:r>
            <a:r>
              <a:rPr lang="en-GB" sz="1800" b="1" dirty="0">
                <a:effectLst/>
                <a:latin typeface="Arial" panose="020B0604020202020204" pitchFamily="34" charset="0"/>
                <a:cs typeface="Arial" panose="020B0604020202020204" pitchFamily="34" charset="0"/>
              </a:rPr>
              <a:t>Education</a:t>
            </a:r>
            <a:r>
              <a:rPr lang="en-GB" sz="1800" dirty="0">
                <a:effectLst/>
                <a:latin typeface="Arial" panose="020B0604020202020204" pitchFamily="34" charset="0"/>
                <a:cs typeface="Arial" panose="020B0604020202020204" pitchFamily="34" charset="0"/>
              </a:rPr>
              <a:t> is an important part of your CV. </a:t>
            </a:r>
          </a:p>
          <a:p>
            <a:pPr rtl="0" fontAlgn="ctr"/>
            <a:r>
              <a:rPr lang="en-GB" sz="1800" dirty="0">
                <a:effectLst/>
                <a:latin typeface="Arial" panose="020B0604020202020204" pitchFamily="34" charset="0"/>
                <a:cs typeface="Arial" panose="020B0604020202020204" pitchFamily="34" charset="0"/>
              </a:rPr>
              <a:t>It shows your academic background and qualifications."</a:t>
            </a:r>
          </a:p>
          <a:p>
            <a:pPr rtl="0" fontAlgn="ctr"/>
            <a:r>
              <a:rPr lang="en-GB" sz="1800" dirty="0">
                <a:effectLst/>
                <a:latin typeface="Arial" panose="020B0604020202020204" pitchFamily="34" charset="0"/>
                <a:cs typeface="Arial" panose="020B0604020202020204" pitchFamily="34" charset="0"/>
              </a:rPr>
              <a:t>"List your most recent education first, including the name of the school, the dates you attended, and any qualifications that you received."</a:t>
            </a:r>
          </a:p>
          <a:p>
            <a:pPr rtl="0" fontAlgn="ctr"/>
            <a:r>
              <a:rPr lang="en-GB" sz="1800" dirty="0">
                <a:effectLst/>
                <a:latin typeface="Arial" panose="020B0604020202020204" pitchFamily="34" charset="0"/>
                <a:cs typeface="Arial" panose="020B0604020202020204" pitchFamily="34" charset="0"/>
              </a:rPr>
              <a:t>"This section is especially important if you're applying for a job that requires specific educational qualifications."</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"Why is it important to list your education on your CV?"</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10</a:t>
            </a:fld>
            <a:endParaRPr lang="en-US" altLang="en-US"/>
          </a:p>
        </p:txBody>
      </p:sp>
    </p:spTree>
    <p:extLst>
      <p:ext uri="{BB962C8B-B14F-4D97-AF65-F5344CB8AC3E}">
        <p14:creationId xmlns:p14="http://schemas.microsoft.com/office/powerpoint/2010/main" val="132523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Qualification Verification</a:t>
            </a:r>
            <a:r>
              <a:rPr lang="en-GB" sz="1900" b="0" i="0" dirty="0">
                <a:solidFill>
                  <a:srgbClr val="201F1E"/>
                </a:solidFill>
                <a:effectLst/>
                <a:latin typeface="Arial" panose="020B0604020202020204" pitchFamily="34" charset="0"/>
                <a:cs typeface="Arial" panose="020B0604020202020204" pitchFamily="34" charset="0"/>
              </a:rPr>
              <a:t>: It shows potential employers that you have the necessary educational background for the job.</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Skill Demonstration</a:t>
            </a:r>
            <a:r>
              <a:rPr lang="en-GB" sz="1900" b="0" i="0" dirty="0">
                <a:solidFill>
                  <a:srgbClr val="201F1E"/>
                </a:solidFill>
                <a:effectLst/>
                <a:latin typeface="Arial" panose="020B0604020202020204" pitchFamily="34" charset="0"/>
                <a:cs typeface="Arial" panose="020B0604020202020204" pitchFamily="34" charset="0"/>
              </a:rPr>
              <a:t>: It highlights specific skills and knowledge areas that you have acquired through your studies.</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Credibility</a:t>
            </a:r>
            <a:r>
              <a:rPr lang="en-GB" sz="1900" b="0" i="0" dirty="0">
                <a:solidFill>
                  <a:srgbClr val="201F1E"/>
                </a:solidFill>
                <a:effectLst/>
                <a:latin typeface="Arial" panose="020B0604020202020204" pitchFamily="34" charset="0"/>
                <a:cs typeface="Arial" panose="020B0604020202020204" pitchFamily="34" charset="0"/>
              </a:rPr>
              <a:t>: It adds credibility to your application, especially if you have national qualifications and other certifications from reputable institutions.</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Career Progression</a:t>
            </a:r>
            <a:r>
              <a:rPr lang="en-GB" sz="1900" b="0" i="0" dirty="0">
                <a:solidFill>
                  <a:srgbClr val="201F1E"/>
                </a:solidFill>
                <a:effectLst/>
                <a:latin typeface="Arial" panose="020B0604020202020204" pitchFamily="34" charset="0"/>
                <a:cs typeface="Arial" panose="020B0604020202020204" pitchFamily="34" charset="0"/>
              </a:rPr>
              <a:t>: It helps employers understand your career progression and how your education has prepared you for the role you are applying for.</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Meeting Job Requirements</a:t>
            </a:r>
            <a:r>
              <a:rPr lang="en-GB" sz="1900" b="0" i="0" dirty="0">
                <a:solidFill>
                  <a:srgbClr val="201F1E"/>
                </a:solidFill>
                <a:effectLst/>
                <a:latin typeface="Arial" panose="020B0604020202020204" pitchFamily="34" charset="0"/>
                <a:cs typeface="Arial" panose="020B0604020202020204" pitchFamily="34" charset="0"/>
              </a:rPr>
              <a:t>: Some positions have specific educational requirements, by listing your education achievement ensures that you meet these criteria.</a:t>
            </a:r>
            <a:endParaRPr lang="en-GB" sz="1900" b="1" i="0" dirty="0">
              <a:solidFill>
                <a:srgbClr val="201F1E"/>
              </a:solidFill>
              <a:effectLst/>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11</a:t>
            </a:fld>
            <a:endParaRPr lang="en-US" altLang="en-US"/>
          </a:p>
        </p:txBody>
      </p:sp>
    </p:spTree>
    <p:extLst>
      <p:ext uri="{BB962C8B-B14F-4D97-AF65-F5344CB8AC3E}">
        <p14:creationId xmlns:p14="http://schemas.microsoft.com/office/powerpoint/2010/main" val="17986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"Your </a:t>
            </a:r>
            <a:r>
              <a:rPr lang="en-GB" sz="1800" b="1" dirty="0">
                <a:effectLst/>
                <a:latin typeface="Arial" panose="020B0604020202020204" pitchFamily="34" charset="0"/>
                <a:cs typeface="Arial" panose="020B0604020202020204" pitchFamily="34" charset="0"/>
              </a:rPr>
              <a:t>key skills </a:t>
            </a:r>
            <a:r>
              <a:rPr lang="en-GB" sz="1800" dirty="0">
                <a:effectLst/>
                <a:latin typeface="Arial" panose="020B0604020202020204" pitchFamily="34" charset="0"/>
                <a:cs typeface="Arial" panose="020B0604020202020204" pitchFamily="34" charset="0"/>
              </a:rPr>
              <a:t>are what make you stand out from other candidates. </a:t>
            </a:r>
          </a:p>
          <a:p>
            <a:pPr rtl="0" fontAlgn="ctr"/>
            <a:r>
              <a:rPr lang="en-GB" sz="1800" dirty="0">
                <a:effectLst/>
                <a:latin typeface="Arial" panose="020B0604020202020204" pitchFamily="34" charset="0"/>
                <a:cs typeface="Arial" panose="020B0604020202020204" pitchFamily="34" charset="0"/>
              </a:rPr>
              <a:t>This section highlights your abilities relevant to the job."</a:t>
            </a:r>
          </a:p>
          <a:p>
            <a:pPr rtl="0" fontAlgn="ctr"/>
            <a:r>
              <a:rPr lang="en-GB" sz="1800" dirty="0">
                <a:effectLst/>
                <a:latin typeface="Arial" panose="020B0604020202020204" pitchFamily="34" charset="0"/>
                <a:cs typeface="Arial" panose="020B0604020202020204" pitchFamily="34" charset="0"/>
              </a:rPr>
              <a:t>"Think about the skills that are most important for the job you're applying for. </a:t>
            </a:r>
          </a:p>
          <a:p>
            <a:pPr rtl="0" fontAlgn="ctr"/>
            <a:r>
              <a:rPr lang="en-GB" sz="1800" dirty="0">
                <a:effectLst/>
                <a:latin typeface="Arial" panose="020B0604020202020204" pitchFamily="34" charset="0"/>
                <a:cs typeface="Arial" panose="020B0604020202020204" pitchFamily="34" charset="0"/>
              </a:rPr>
              <a:t>These could be technical skills, like using certain software, or soft skills, like communication."</a:t>
            </a:r>
          </a:p>
          <a:p>
            <a:pPr rtl="0" fontAlgn="ctr"/>
            <a:r>
              <a:rPr lang="en-GB" sz="1800" dirty="0">
                <a:effectLst/>
                <a:latin typeface="Arial" panose="020B0604020202020204" pitchFamily="34" charset="0"/>
                <a:cs typeface="Arial" panose="020B0604020202020204" pitchFamily="34" charset="0"/>
              </a:rPr>
              <a:t>"Listing your key skills helps employers see what you can bring to the role."</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"What key skills should you include on your CV?"</a:t>
            </a: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12</a:t>
            </a:fld>
            <a:endParaRPr lang="en-US" altLang="en-US"/>
          </a:p>
        </p:txBody>
      </p:sp>
    </p:spTree>
    <p:extLst>
      <p:ext uri="{BB962C8B-B14F-4D97-AF65-F5344CB8AC3E}">
        <p14:creationId xmlns:p14="http://schemas.microsoft.com/office/powerpoint/2010/main" val="1295925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17170" y="4343400"/>
            <a:ext cx="6377940" cy="4114800"/>
          </a:xfrm>
        </p:spPr>
        <p:txBody>
          <a:bodyPr>
            <a:normAutofit fontScale="25000" lnSpcReduction="20000"/>
          </a:bodyPr>
          <a:lstStyle/>
          <a:p>
            <a:pPr marL="342900" marR="0"/>
            <a:r>
              <a:rPr lang="en-GB" sz="5600" dirty="0">
                <a:effectLst/>
                <a:latin typeface="Arial" panose="020B0604020202020204" pitchFamily="34" charset="0"/>
                <a:cs typeface="Arial" panose="020B0604020202020204" pitchFamily="34" charset="0"/>
              </a:rPr>
              <a:t>The </a:t>
            </a:r>
            <a:r>
              <a:rPr lang="en-GB" sz="5600" b="1" dirty="0">
                <a:effectLst/>
                <a:latin typeface="Arial" panose="020B0604020202020204" pitchFamily="34" charset="0"/>
                <a:cs typeface="Arial" panose="020B0604020202020204" pitchFamily="34" charset="0"/>
              </a:rPr>
              <a:t>key skills </a:t>
            </a:r>
            <a:r>
              <a:rPr lang="en-GB" sz="5600" dirty="0">
                <a:effectLst/>
                <a:latin typeface="Arial" panose="020B0604020202020204" pitchFamily="34" charset="0"/>
                <a:cs typeface="Arial" panose="020B0604020202020204" pitchFamily="34" charset="0"/>
              </a:rPr>
              <a:t>you should include on your CV depend on the job you're applying for, but here are some commonly valued skills across various industries:</a:t>
            </a: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Communication</a:t>
            </a:r>
            <a:r>
              <a:rPr lang="en-GB" sz="5600" b="0" i="0" dirty="0">
                <a:solidFill>
                  <a:srgbClr val="201F1E"/>
                </a:solidFill>
                <a:effectLst/>
                <a:latin typeface="Arial" panose="020B0604020202020204" pitchFamily="34" charset="0"/>
                <a:cs typeface="Arial" panose="020B0604020202020204" pitchFamily="34" charset="0"/>
              </a:rPr>
              <a:t>: Both written and verbal communication skills are essential for almost any job.</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Teamwork</a:t>
            </a:r>
            <a:r>
              <a:rPr lang="en-GB" sz="5600" b="0" i="0" dirty="0">
                <a:solidFill>
                  <a:srgbClr val="201F1E"/>
                </a:solidFill>
                <a:effectLst/>
                <a:latin typeface="Arial" panose="020B0604020202020204" pitchFamily="34" charset="0"/>
                <a:cs typeface="Arial" panose="020B0604020202020204" pitchFamily="34" charset="0"/>
              </a:rPr>
              <a:t>: The ability to work well with others and contribute to a team environment.</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Problem-Solving</a:t>
            </a:r>
            <a:r>
              <a:rPr lang="en-GB" sz="5600" b="0" i="0" dirty="0">
                <a:solidFill>
                  <a:srgbClr val="201F1E"/>
                </a:solidFill>
                <a:effectLst/>
                <a:latin typeface="Arial" panose="020B0604020202020204" pitchFamily="34" charset="0"/>
                <a:cs typeface="Arial" panose="020B0604020202020204" pitchFamily="34" charset="0"/>
              </a:rPr>
              <a:t>: Demonstrating your ability to think critically and solve issues as they arise.</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Time Management</a:t>
            </a:r>
            <a:r>
              <a:rPr lang="en-GB" sz="5600" b="0" i="0" dirty="0">
                <a:solidFill>
                  <a:srgbClr val="201F1E"/>
                </a:solidFill>
                <a:effectLst/>
                <a:latin typeface="Arial" panose="020B0604020202020204" pitchFamily="34" charset="0"/>
                <a:cs typeface="Arial" panose="020B0604020202020204" pitchFamily="34" charset="0"/>
              </a:rPr>
              <a:t>: Efficiently managing your time and meeting deadlines.</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Adaptability</a:t>
            </a:r>
            <a:r>
              <a:rPr lang="en-GB" sz="5600" b="0" i="0" dirty="0">
                <a:solidFill>
                  <a:srgbClr val="201F1E"/>
                </a:solidFill>
                <a:effectLst/>
                <a:latin typeface="Arial" panose="020B0604020202020204" pitchFamily="34" charset="0"/>
                <a:cs typeface="Arial" panose="020B0604020202020204" pitchFamily="34" charset="0"/>
              </a:rPr>
              <a:t>: Being flexible and able to adjust to new situations and challenges.</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Technical Skills</a:t>
            </a:r>
            <a:r>
              <a:rPr lang="en-GB" sz="5600" b="0" i="0" dirty="0">
                <a:solidFill>
                  <a:srgbClr val="201F1E"/>
                </a:solidFill>
                <a:effectLst/>
                <a:latin typeface="Arial" panose="020B0604020202020204" pitchFamily="34" charset="0"/>
                <a:cs typeface="Arial" panose="020B0604020202020204" pitchFamily="34" charset="0"/>
              </a:rPr>
              <a:t>: Specific skills related to the job, such as proficiency in software, tools, or equipment.</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Leadership</a:t>
            </a:r>
            <a:r>
              <a:rPr lang="en-GB" sz="5600" b="0" i="0" dirty="0">
                <a:solidFill>
                  <a:srgbClr val="201F1E"/>
                </a:solidFill>
                <a:effectLst/>
                <a:latin typeface="Arial" panose="020B0604020202020204" pitchFamily="34" charset="0"/>
                <a:cs typeface="Arial" panose="020B0604020202020204" pitchFamily="34" charset="0"/>
              </a:rPr>
              <a:t>: If you have experience leading sports teams or school projects, this is a valuable skill to highlight.</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Attention to Detail</a:t>
            </a:r>
            <a:r>
              <a:rPr lang="en-GB" sz="5600" b="0" i="0" dirty="0">
                <a:solidFill>
                  <a:srgbClr val="201F1E"/>
                </a:solidFill>
                <a:effectLst/>
                <a:latin typeface="Arial" panose="020B0604020202020204" pitchFamily="34" charset="0"/>
                <a:cs typeface="Arial" panose="020B0604020202020204" pitchFamily="34" charset="0"/>
              </a:rPr>
              <a:t>: Ensuring accuracy and thoroughness in your work.</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Customer Service</a:t>
            </a:r>
            <a:r>
              <a:rPr lang="en-GB" sz="5600" b="0" i="0" dirty="0">
                <a:solidFill>
                  <a:srgbClr val="201F1E"/>
                </a:solidFill>
                <a:effectLst/>
                <a:latin typeface="Arial" panose="020B0604020202020204" pitchFamily="34" charset="0"/>
                <a:cs typeface="Arial" panose="020B0604020202020204" pitchFamily="34" charset="0"/>
              </a:rPr>
              <a:t>: If relevant, skills in providing excellent service and support to customers.</a:t>
            </a:r>
            <a:endParaRPr lang="en-GB" sz="56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5600" b="1" i="0" dirty="0">
                <a:solidFill>
                  <a:srgbClr val="201F1E"/>
                </a:solidFill>
                <a:effectLst/>
                <a:latin typeface="Arial" panose="020B0604020202020204" pitchFamily="34" charset="0"/>
                <a:cs typeface="Arial" panose="020B0604020202020204" pitchFamily="34" charset="0"/>
              </a:rPr>
              <a:t>Project Management</a:t>
            </a:r>
            <a:r>
              <a:rPr lang="en-GB" sz="5600" b="0" i="0" dirty="0">
                <a:solidFill>
                  <a:srgbClr val="201F1E"/>
                </a:solidFill>
                <a:effectLst/>
                <a:latin typeface="Arial" panose="020B0604020202020204" pitchFamily="34" charset="0"/>
                <a:cs typeface="Arial" panose="020B0604020202020204" pitchFamily="34" charset="0"/>
              </a:rPr>
              <a:t>: The ability to plan, execute, and oversee your school projects effectively.</a:t>
            </a:r>
            <a:endParaRPr lang="en-GB" sz="5600" b="1" i="0" dirty="0">
              <a:solidFill>
                <a:srgbClr val="201F1E"/>
              </a:solidFill>
              <a:effectLst/>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13</a:t>
            </a:fld>
            <a:endParaRPr lang="en-US" altLang="en-US"/>
          </a:p>
        </p:txBody>
      </p:sp>
    </p:spTree>
    <p:extLst>
      <p:ext uri="{BB962C8B-B14F-4D97-AF65-F5344CB8AC3E}">
        <p14:creationId xmlns:p14="http://schemas.microsoft.com/office/powerpoint/2010/main" val="307652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a:t>
            </a:r>
            <a:r>
              <a:rPr lang="en-GB" sz="1800" b="1" dirty="0">
                <a:effectLst/>
                <a:latin typeface="Arial" panose="020B0604020202020204" pitchFamily="34" charset="0"/>
                <a:cs typeface="Arial" panose="020B0604020202020204" pitchFamily="34" charset="0"/>
              </a:rPr>
              <a:t>Work experience </a:t>
            </a:r>
            <a:r>
              <a:rPr lang="en-GB" sz="1800" dirty="0">
                <a:effectLst/>
                <a:latin typeface="Arial" panose="020B0604020202020204" pitchFamily="34" charset="0"/>
                <a:cs typeface="Arial" panose="020B0604020202020204" pitchFamily="34" charset="0"/>
              </a:rPr>
              <a:t>is another crucial part of your CV. </a:t>
            </a:r>
          </a:p>
          <a:p>
            <a:pPr rtl="0" fontAlgn="ctr"/>
            <a:r>
              <a:rPr lang="en-GB" sz="1800" dirty="0">
                <a:effectLst/>
                <a:latin typeface="Arial" panose="020B0604020202020204" pitchFamily="34" charset="0"/>
                <a:cs typeface="Arial" panose="020B0604020202020204" pitchFamily="34" charset="0"/>
              </a:rPr>
              <a:t>It provides evidence of your employment history and practical experience."</a:t>
            </a:r>
          </a:p>
          <a:p>
            <a:pPr rtl="0" fontAlgn="ctr"/>
            <a:r>
              <a:rPr lang="en-GB" sz="1800" dirty="0">
                <a:effectLst/>
                <a:latin typeface="Arial" panose="020B0604020202020204" pitchFamily="34" charset="0"/>
                <a:cs typeface="Arial" panose="020B0604020202020204" pitchFamily="34" charset="0"/>
              </a:rPr>
              <a:t>"Include the name of the company, your job title, the dates you worked there, and a brief description of your responsibilities and achievements."</a:t>
            </a:r>
          </a:p>
          <a:p>
            <a:pPr rtl="0" fontAlgn="ctr"/>
            <a:r>
              <a:rPr lang="en-GB" sz="1800" dirty="0">
                <a:effectLst/>
                <a:latin typeface="Arial" panose="020B0604020202020204" pitchFamily="34" charset="0"/>
                <a:cs typeface="Arial" panose="020B0604020202020204" pitchFamily="34" charset="0"/>
              </a:rPr>
              <a:t>"This section shows employers what you've done in the past and how it relates to the job you're applying for."</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"Why is it important to include work experience on your CV?"</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14</a:t>
            </a:fld>
            <a:endParaRPr lang="en-US" altLang="en-US"/>
          </a:p>
        </p:txBody>
      </p:sp>
    </p:spTree>
    <p:extLst>
      <p:ext uri="{BB962C8B-B14F-4D97-AF65-F5344CB8AC3E}">
        <p14:creationId xmlns:p14="http://schemas.microsoft.com/office/powerpoint/2010/main" val="3963342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Demonstrates Competence</a:t>
            </a:r>
            <a:r>
              <a:rPr lang="en-GB" sz="1900" b="0" i="0" dirty="0">
                <a:solidFill>
                  <a:srgbClr val="201F1E"/>
                </a:solidFill>
                <a:effectLst/>
                <a:latin typeface="Arial" panose="020B0604020202020204" pitchFamily="34" charset="0"/>
                <a:cs typeface="Arial" panose="020B0604020202020204" pitchFamily="34" charset="0"/>
              </a:rPr>
              <a:t>: It shows that you have practical experience and have applied your skills in real-world situations.</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Proves Reliability</a:t>
            </a:r>
            <a:r>
              <a:rPr lang="en-GB" sz="1900" b="0" i="0" dirty="0">
                <a:solidFill>
                  <a:srgbClr val="201F1E"/>
                </a:solidFill>
                <a:effectLst/>
                <a:latin typeface="Arial" panose="020B0604020202020204" pitchFamily="34" charset="0"/>
                <a:cs typeface="Arial" panose="020B0604020202020204" pitchFamily="34" charset="0"/>
              </a:rPr>
              <a:t>: Employers can see that you have held positions of responsibility and have been trusted by previous employers.</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Highlights Achievements</a:t>
            </a:r>
            <a:r>
              <a:rPr lang="en-GB" sz="1900" b="0" i="0" dirty="0">
                <a:solidFill>
                  <a:srgbClr val="201F1E"/>
                </a:solidFill>
                <a:effectLst/>
                <a:latin typeface="Arial" panose="020B0604020202020204" pitchFamily="34" charset="0"/>
                <a:cs typeface="Arial" panose="020B0604020202020204" pitchFamily="34" charset="0"/>
              </a:rPr>
              <a:t>: You can showcase your accomplishments and how you have contributed to previous roles, which can set you apart from other candidates.</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Shows Career Progression</a:t>
            </a:r>
            <a:r>
              <a:rPr lang="en-GB" sz="1900" b="0" i="0" dirty="0">
                <a:solidFill>
                  <a:srgbClr val="201F1E"/>
                </a:solidFill>
                <a:effectLst/>
                <a:latin typeface="Arial" panose="020B0604020202020204" pitchFamily="34" charset="0"/>
                <a:cs typeface="Arial" panose="020B0604020202020204" pitchFamily="34" charset="0"/>
              </a:rPr>
              <a:t>: It provides a timeline of your personal development and how you have grown professionally.</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Relevance to the Job</a:t>
            </a:r>
            <a:r>
              <a:rPr lang="en-GB" sz="1900" b="0" i="0" dirty="0">
                <a:solidFill>
                  <a:srgbClr val="201F1E"/>
                </a:solidFill>
                <a:effectLst/>
                <a:latin typeface="Arial" panose="020B0604020202020204" pitchFamily="34" charset="0"/>
                <a:cs typeface="Arial" panose="020B0604020202020204" pitchFamily="34" charset="0"/>
              </a:rPr>
              <a:t>: Relevant work experience can directly relate to the job you're applying for, making you a more attractive candidate.</a:t>
            </a:r>
            <a:endParaRPr lang="en-GB" sz="19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1900" b="1" i="0" dirty="0">
                <a:solidFill>
                  <a:srgbClr val="201F1E"/>
                </a:solidFill>
                <a:effectLst/>
                <a:latin typeface="Arial" panose="020B0604020202020204" pitchFamily="34" charset="0"/>
                <a:cs typeface="Arial" panose="020B0604020202020204" pitchFamily="34" charset="0"/>
              </a:rPr>
              <a:t>Builds Credibility</a:t>
            </a:r>
            <a:r>
              <a:rPr lang="en-GB" sz="1900" b="0" i="0" dirty="0">
                <a:solidFill>
                  <a:srgbClr val="201F1E"/>
                </a:solidFill>
                <a:effectLst/>
                <a:latin typeface="Arial" panose="020B0604020202020204" pitchFamily="34" charset="0"/>
                <a:cs typeface="Arial" panose="020B0604020202020204" pitchFamily="34" charset="0"/>
              </a:rPr>
              <a:t>: It adds to your professional credibility and demonstrates your commitment to your career.</a:t>
            </a:r>
            <a:endParaRPr lang="en-GB" sz="1900" b="1" i="0" dirty="0">
              <a:solidFill>
                <a:srgbClr val="201F1E"/>
              </a:solidFill>
              <a:effectLst/>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15</a:t>
            </a:fld>
            <a:endParaRPr lang="en-US" altLang="en-US"/>
          </a:p>
        </p:txBody>
      </p:sp>
    </p:spTree>
    <p:extLst>
      <p:ext uri="{BB962C8B-B14F-4D97-AF65-F5344CB8AC3E}">
        <p14:creationId xmlns:p14="http://schemas.microsoft.com/office/powerpoint/2010/main" val="216170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"Your </a:t>
            </a:r>
            <a:r>
              <a:rPr lang="en-GB" sz="1800" b="1" dirty="0">
                <a:effectLst/>
                <a:latin typeface="Arial" panose="020B0604020202020204" pitchFamily="34" charset="0"/>
                <a:cs typeface="Arial" panose="020B0604020202020204" pitchFamily="34" charset="0"/>
              </a:rPr>
              <a:t>hobbies and interests </a:t>
            </a:r>
            <a:r>
              <a:rPr lang="en-GB" sz="1800" dirty="0">
                <a:effectLst/>
                <a:latin typeface="Arial" panose="020B0604020202020204" pitchFamily="34" charset="0"/>
                <a:cs typeface="Arial" panose="020B0604020202020204" pitchFamily="34" charset="0"/>
              </a:rPr>
              <a:t>can give employers insight into your personality and show that you're a well-rounded individual."</a:t>
            </a:r>
          </a:p>
          <a:p>
            <a:pPr rtl="0" fontAlgn="ctr"/>
            <a:r>
              <a:rPr lang="en-GB" sz="1800" dirty="0">
                <a:effectLst/>
                <a:latin typeface="Arial" panose="020B0604020202020204" pitchFamily="34" charset="0"/>
                <a:cs typeface="Arial" panose="020B0604020202020204" pitchFamily="34" charset="0"/>
              </a:rPr>
              <a:t>"Include hobbies and interests that are relevant to the job or that demonstrate valuable skills, like teamwork or creativity."</a:t>
            </a:r>
          </a:p>
          <a:p>
            <a:pPr rtl="0" fontAlgn="ctr"/>
            <a:r>
              <a:rPr lang="en-GB" sz="1800" dirty="0">
                <a:effectLst/>
                <a:latin typeface="Arial" panose="020B0604020202020204" pitchFamily="34" charset="0"/>
                <a:cs typeface="Arial" panose="020B0604020202020204" pitchFamily="34" charset="0"/>
              </a:rPr>
              <a:t>"This section can make your CV more appealing and help you stand out."</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"How can hobbies and interests make your CV more appealing?"</a:t>
            </a:r>
          </a:p>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16</a:t>
            </a:fld>
            <a:endParaRPr lang="en-US" altLang="en-US"/>
          </a:p>
        </p:txBody>
      </p:sp>
    </p:spTree>
    <p:extLst>
      <p:ext uri="{BB962C8B-B14F-4D97-AF65-F5344CB8AC3E}">
        <p14:creationId xmlns:p14="http://schemas.microsoft.com/office/powerpoint/2010/main" val="483920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Showcase Personality</a:t>
            </a:r>
            <a:r>
              <a:rPr lang="en-GB" sz="2100" b="0" i="0" dirty="0">
                <a:solidFill>
                  <a:srgbClr val="201F1E"/>
                </a:solidFill>
                <a:effectLst/>
                <a:latin typeface="Arial" panose="020B0604020202020204" pitchFamily="34" charset="0"/>
                <a:cs typeface="Arial" panose="020B0604020202020204" pitchFamily="34" charset="0"/>
              </a:rPr>
              <a:t>: They provide a glimpse into your personality and what you enjoy outside of work, helping employers see you as a well-rounded individual.</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Highlight Transferable Skills</a:t>
            </a:r>
            <a:r>
              <a:rPr lang="en-GB" sz="2100" b="0" i="0" dirty="0">
                <a:solidFill>
                  <a:srgbClr val="201F1E"/>
                </a:solidFill>
                <a:effectLst/>
                <a:latin typeface="Arial" panose="020B0604020202020204" pitchFamily="34" charset="0"/>
                <a:cs typeface="Arial" panose="020B0604020202020204" pitchFamily="34" charset="0"/>
              </a:rPr>
              <a:t>: Certain hobbies can demonstrate transferable skills relevant to the job, such as teamwork, leadership, or creativity.</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Cultural Fit</a:t>
            </a:r>
            <a:r>
              <a:rPr lang="en-GB" sz="2100" b="0" i="0" dirty="0">
                <a:solidFill>
                  <a:srgbClr val="201F1E"/>
                </a:solidFill>
                <a:effectLst/>
                <a:latin typeface="Arial" panose="020B0604020202020204" pitchFamily="34" charset="0"/>
                <a:cs typeface="Arial" panose="020B0604020202020204" pitchFamily="34" charset="0"/>
              </a:rPr>
              <a:t>: They can indicate how well you might fit into the company culture, especially if your interests align with the company's values or activities.</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Conversation Starters</a:t>
            </a:r>
            <a:r>
              <a:rPr lang="en-GB" sz="2100" b="0" i="0" dirty="0">
                <a:solidFill>
                  <a:srgbClr val="201F1E"/>
                </a:solidFill>
                <a:effectLst/>
                <a:latin typeface="Arial" panose="020B0604020202020204" pitchFamily="34" charset="0"/>
                <a:cs typeface="Arial" panose="020B0604020202020204" pitchFamily="34" charset="0"/>
              </a:rPr>
              <a:t>: They can serve as icebreakers during interviews, making the conversation more engaging and personal.</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Demonstrate Passion</a:t>
            </a:r>
            <a:r>
              <a:rPr lang="en-GB" sz="2100" b="0" i="0" dirty="0">
                <a:solidFill>
                  <a:srgbClr val="201F1E"/>
                </a:solidFill>
                <a:effectLst/>
                <a:latin typeface="Arial" panose="020B0604020202020204" pitchFamily="34" charset="0"/>
                <a:cs typeface="Arial" panose="020B0604020202020204" pitchFamily="34" charset="0"/>
              </a:rPr>
              <a:t>: Showing that you have passions and interests can indicate that you are a motivated and enthusiastic person.</a:t>
            </a:r>
            <a:endParaRPr lang="en-GB" sz="2100" b="1" i="0" dirty="0">
              <a:solidFill>
                <a:srgbClr val="201F1E"/>
              </a:solidFill>
              <a:effectLst/>
              <a:latin typeface="Arial" panose="020B0604020202020204" pitchFamily="34" charset="0"/>
              <a:cs typeface="Arial" panose="020B0604020202020204" pitchFamily="34" charset="0"/>
            </a:endParaRPr>
          </a:p>
          <a:p>
            <a:pPr marL="342900" marR="0"/>
            <a:r>
              <a:rPr lang="en-GB" sz="2100" dirty="0">
                <a:solidFill>
                  <a:srgbClr val="201F1E"/>
                </a:solidFill>
                <a:effectLst/>
                <a:latin typeface="Arial" panose="020B0604020202020204" pitchFamily="34" charset="0"/>
                <a:cs typeface="Arial" panose="020B0604020202020204" pitchFamily="34" charset="0"/>
              </a:rPr>
              <a:t>For example, if you enjoy team sports, it can highlight your teamwork and leadership skills. If you have a hobby like coding or graphic design, it can show your dedication to developing relevant skills outside of work.</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17</a:t>
            </a:fld>
            <a:endParaRPr lang="en-US" altLang="en-US"/>
          </a:p>
        </p:txBody>
      </p:sp>
    </p:spTree>
    <p:extLst>
      <p:ext uri="{BB962C8B-B14F-4D97-AF65-F5344CB8AC3E}">
        <p14:creationId xmlns:p14="http://schemas.microsoft.com/office/powerpoint/2010/main" val="652106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800" dirty="0">
                <a:effectLst/>
                <a:latin typeface="Arial" panose="020B0604020202020204" pitchFamily="34" charset="0"/>
                <a:cs typeface="Arial" panose="020B0604020202020204" pitchFamily="34" charset="0"/>
              </a:rPr>
              <a:t>"Finally, let's talk about </a:t>
            </a:r>
            <a:r>
              <a:rPr lang="en-GB" sz="1800" b="1" dirty="0">
                <a:effectLst/>
                <a:latin typeface="Arial" panose="020B0604020202020204" pitchFamily="34" charset="0"/>
                <a:cs typeface="Arial" panose="020B0604020202020204" pitchFamily="34" charset="0"/>
              </a:rPr>
              <a:t>references</a:t>
            </a:r>
            <a:r>
              <a:rPr lang="en-GB" sz="1800" dirty="0">
                <a:effectLst/>
                <a:latin typeface="Arial" panose="020B0604020202020204" pitchFamily="34" charset="0"/>
                <a:cs typeface="Arial" panose="020B0604020202020204" pitchFamily="34" charset="0"/>
              </a:rPr>
              <a:t>. These are people who can vouch for your qualifications and experience."</a:t>
            </a:r>
          </a:p>
          <a:p>
            <a:pPr rtl="0" fontAlgn="ctr"/>
            <a:r>
              <a:rPr lang="en-GB" sz="1800" dirty="0">
                <a:effectLst/>
                <a:latin typeface="Arial" panose="020B0604020202020204" pitchFamily="34" charset="0"/>
                <a:cs typeface="Arial" panose="020B0604020202020204" pitchFamily="34" charset="0"/>
              </a:rPr>
              <a:t>"Include a note that references are available upon request. This shows that you have people who can support your application."</a:t>
            </a:r>
          </a:p>
          <a:p>
            <a:pPr rtl="0" fontAlgn="ctr"/>
            <a:r>
              <a:rPr lang="en-GB" sz="1800" dirty="0">
                <a:effectLst/>
                <a:latin typeface="Arial" panose="020B0604020202020204" pitchFamily="34" charset="0"/>
                <a:cs typeface="Arial" panose="020B0604020202020204" pitchFamily="34" charset="0"/>
              </a:rPr>
              <a:t>"References provide credibility and allow employers to verify your background."</a:t>
            </a:r>
          </a:p>
          <a:p>
            <a:pPr rtl="0" fontAlgn="ctr"/>
            <a:r>
              <a:rPr lang="en-GB" sz="1800" b="1" dirty="0">
                <a:effectLst/>
                <a:latin typeface="Arial" panose="020B0604020202020204" pitchFamily="34" charset="0"/>
                <a:cs typeface="Arial" panose="020B0604020202020204" pitchFamily="34" charset="0"/>
              </a:rPr>
              <a:t>Question:</a:t>
            </a:r>
            <a:r>
              <a:rPr lang="en-GB" sz="1800" dirty="0">
                <a:effectLst/>
                <a:latin typeface="Arial" panose="020B0604020202020204" pitchFamily="34" charset="0"/>
                <a:cs typeface="Arial" panose="020B0604020202020204" pitchFamily="34" charset="0"/>
              </a:rPr>
              <a:t> "Why should you include references on your CV?"</a:t>
            </a:r>
          </a:p>
          <a:p>
            <a:endParaRPr lang="en-GB"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18</a:t>
            </a:fld>
            <a:endParaRPr lang="en-US" altLang="en-US"/>
          </a:p>
        </p:txBody>
      </p:sp>
    </p:spTree>
    <p:extLst>
      <p:ext uri="{BB962C8B-B14F-4D97-AF65-F5344CB8AC3E}">
        <p14:creationId xmlns:p14="http://schemas.microsoft.com/office/powerpoint/2010/main" val="3063173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Verification of Credentials</a:t>
            </a:r>
            <a:r>
              <a:rPr lang="en-GB" sz="2100" b="0" i="0" dirty="0">
                <a:solidFill>
                  <a:srgbClr val="201F1E"/>
                </a:solidFill>
                <a:effectLst/>
                <a:latin typeface="Arial" panose="020B0604020202020204" pitchFamily="34" charset="0"/>
                <a:cs typeface="Arial" panose="020B0604020202020204" pitchFamily="34" charset="0"/>
              </a:rPr>
              <a:t>: References can confirm the accuracy of the information you've provided about your work history and qualifications.</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Credibility</a:t>
            </a:r>
            <a:r>
              <a:rPr lang="en-GB" sz="2100" b="0" i="0" dirty="0">
                <a:solidFill>
                  <a:srgbClr val="201F1E"/>
                </a:solidFill>
                <a:effectLst/>
                <a:latin typeface="Arial" panose="020B0604020202020204" pitchFamily="34" charset="0"/>
                <a:cs typeface="Arial" panose="020B0604020202020204" pitchFamily="34" charset="0"/>
              </a:rPr>
              <a:t>: Having reputable references can add credibility to your application, showing that respected professionals vouch for your skills and character.</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Insight into Work Ethic</a:t>
            </a:r>
            <a:r>
              <a:rPr lang="en-GB" sz="2100" b="0" i="0" dirty="0">
                <a:solidFill>
                  <a:srgbClr val="201F1E"/>
                </a:solidFill>
                <a:effectLst/>
                <a:latin typeface="Arial" panose="020B0604020202020204" pitchFamily="34" charset="0"/>
                <a:cs typeface="Arial" panose="020B0604020202020204" pitchFamily="34" charset="0"/>
              </a:rPr>
              <a:t>: References can provide potential employers with insights into your work ethic, reliability, and how you perform in a professional setting.</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Positive Endorsements</a:t>
            </a:r>
            <a:r>
              <a:rPr lang="en-GB" sz="2100" b="0" i="0" dirty="0">
                <a:solidFill>
                  <a:srgbClr val="201F1E"/>
                </a:solidFill>
                <a:effectLst/>
                <a:latin typeface="Arial" panose="020B0604020202020204" pitchFamily="34" charset="0"/>
                <a:cs typeface="Arial" panose="020B0604020202020204" pitchFamily="34" charset="0"/>
              </a:rPr>
              <a:t>: Strong references can offer positive endorsements that might give you an edge over other candidates.</a:t>
            </a:r>
            <a:endParaRPr lang="en-GB" sz="2100" b="1" i="0" dirty="0">
              <a:solidFill>
                <a:srgbClr val="201F1E"/>
              </a:solidFill>
              <a:effectLst/>
              <a:latin typeface="Arial" panose="020B0604020202020204" pitchFamily="34" charset="0"/>
              <a:cs typeface="Arial" panose="020B0604020202020204" pitchFamily="34" charset="0"/>
            </a:endParaRPr>
          </a:p>
          <a:p>
            <a:pPr rtl="0" fontAlgn="ctr">
              <a:buFont typeface="+mj-lt"/>
              <a:buAutoNum type="arabicPeriod"/>
            </a:pPr>
            <a:r>
              <a:rPr lang="en-GB" sz="2100" b="1" i="0" dirty="0">
                <a:solidFill>
                  <a:srgbClr val="201F1E"/>
                </a:solidFill>
                <a:effectLst/>
                <a:latin typeface="Arial" panose="020B0604020202020204" pitchFamily="34" charset="0"/>
                <a:cs typeface="Arial" panose="020B0604020202020204" pitchFamily="34" charset="0"/>
              </a:rPr>
              <a:t>Trust Building</a:t>
            </a:r>
            <a:r>
              <a:rPr lang="en-GB" sz="2100" b="0" i="0" dirty="0">
                <a:solidFill>
                  <a:srgbClr val="201F1E"/>
                </a:solidFill>
                <a:effectLst/>
                <a:latin typeface="Arial" panose="020B0604020202020204" pitchFamily="34" charset="0"/>
                <a:cs typeface="Arial" panose="020B0604020202020204" pitchFamily="34" charset="0"/>
              </a:rPr>
              <a:t>: Providing references shows transparency and willingness to have your background and performance evaluated.</a:t>
            </a:r>
            <a:endParaRPr lang="en-GB" sz="2100" b="1" i="0" dirty="0">
              <a:solidFill>
                <a:srgbClr val="201F1E"/>
              </a:solidFill>
              <a:effectLst/>
              <a:latin typeface="Arial" panose="020B0604020202020204" pitchFamily="34" charset="0"/>
              <a:cs typeface="Arial" panose="020B0604020202020204" pitchFamily="34" charset="0"/>
            </a:endParaRPr>
          </a:p>
          <a:p>
            <a:pPr marL="342900" marR="0"/>
            <a:r>
              <a:rPr lang="en-GB" sz="2100" dirty="0">
                <a:solidFill>
                  <a:srgbClr val="201F1E"/>
                </a:solidFill>
                <a:effectLst/>
                <a:latin typeface="Arial" panose="020B0604020202020204" pitchFamily="34" charset="0"/>
                <a:cs typeface="Arial" panose="020B0604020202020204" pitchFamily="34" charset="0"/>
              </a:rPr>
              <a:t>Typically, you can include a statement like "References available upon request" on your CV, or you can list a few key references with their contact information if space allows.</a:t>
            </a:r>
          </a:p>
          <a:p>
            <a:endParaRPr lang="en-GB" dirty="0"/>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19</a:t>
            </a:fld>
            <a:endParaRPr lang="en-US" altLang="en-US"/>
          </a:p>
        </p:txBody>
      </p:sp>
    </p:spTree>
    <p:extLst>
      <p:ext uri="{BB962C8B-B14F-4D97-AF65-F5344CB8AC3E}">
        <p14:creationId xmlns:p14="http://schemas.microsoft.com/office/powerpoint/2010/main" val="2814704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20</a:t>
            </a:fld>
            <a:endParaRPr lang="en-US" altLang="en-US"/>
          </a:p>
        </p:txBody>
      </p:sp>
    </p:spTree>
    <p:extLst>
      <p:ext uri="{BB962C8B-B14F-4D97-AF65-F5344CB8AC3E}">
        <p14:creationId xmlns:p14="http://schemas.microsoft.com/office/powerpoint/2010/main" val="1330043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800" dirty="0">
                <a:latin typeface="Arial" panose="020B0604020202020204" pitchFamily="34" charset="0"/>
                <a:cs typeface="Arial" panose="020B0604020202020204" pitchFamily="34" charset="0"/>
              </a:rPr>
              <a:t>There are a variety of approved/free resources that provide advice on why you need a CV and how to compose one.</a:t>
            </a:r>
          </a:p>
          <a:p>
            <a:r>
              <a:rPr lang="en-GB" sz="1800" dirty="0">
                <a:latin typeface="Arial" panose="020B0604020202020204" pitchFamily="34" charset="0"/>
                <a:cs typeface="Arial" panose="020B0604020202020204" pitchFamily="34" charset="0"/>
              </a:rPr>
              <a:t>Here are four websites for you to research online: </a:t>
            </a:r>
          </a:p>
          <a:p>
            <a:r>
              <a:rPr lang="en-GB" sz="1800" dirty="0">
                <a:latin typeface="Arial" panose="020B0604020202020204" pitchFamily="34" charset="0"/>
                <a:cs typeface="Arial" panose="020B0604020202020204" pitchFamily="34" charset="0"/>
              </a:rPr>
              <a:t>NB The </a:t>
            </a:r>
            <a:r>
              <a:rPr lang="en-GB" sz="1800" b="1" dirty="0">
                <a:latin typeface="Arial" panose="020B0604020202020204" pitchFamily="34" charset="0"/>
                <a:cs typeface="Arial" panose="020B0604020202020204" pitchFamily="34" charset="0"/>
              </a:rPr>
              <a:t>Career Pilot </a:t>
            </a:r>
            <a:r>
              <a:rPr lang="en-GB" sz="1800" dirty="0">
                <a:latin typeface="Arial" panose="020B0604020202020204" pitchFamily="34" charset="0"/>
                <a:cs typeface="Arial" panose="020B0604020202020204" pitchFamily="34" charset="0"/>
              </a:rPr>
              <a:t>and </a:t>
            </a:r>
            <a:r>
              <a:rPr lang="en-GB" sz="1800" b="1" dirty="0">
                <a:latin typeface="Arial" panose="020B0604020202020204" pitchFamily="34" charset="0"/>
                <a:cs typeface="Arial" panose="020B0604020202020204" pitchFamily="34" charset="0"/>
              </a:rPr>
              <a:t>Barclays LifeSkills </a:t>
            </a:r>
            <a:r>
              <a:rPr lang="en-GB" sz="1800" dirty="0">
                <a:latin typeface="Arial" panose="020B0604020202020204" pitchFamily="34" charset="0"/>
                <a:cs typeface="Arial" panose="020B0604020202020204" pitchFamily="34" charset="0"/>
              </a:rPr>
              <a:t>websites, also, provide a basic </a:t>
            </a:r>
            <a:r>
              <a:rPr lang="en-GB" sz="1800" b="1" dirty="0">
                <a:latin typeface="Arial" panose="020B0604020202020204" pitchFamily="34" charset="0"/>
                <a:cs typeface="Arial" panose="020B0604020202020204" pitchFamily="34" charset="0"/>
              </a:rPr>
              <a:t>CV template </a:t>
            </a:r>
            <a:r>
              <a:rPr lang="en-GB" sz="1800" dirty="0">
                <a:latin typeface="Arial" panose="020B0604020202020204" pitchFamily="34" charset="0"/>
                <a:cs typeface="Arial" panose="020B0604020202020204" pitchFamily="34" charset="0"/>
              </a:rPr>
              <a:t>document that can be used to create your own CV.</a:t>
            </a:r>
          </a:p>
          <a:p>
            <a:r>
              <a:rPr lang="en-GB" sz="1800" dirty="0">
                <a:latin typeface="Arial" panose="020B0604020202020204" pitchFamily="34" charset="0"/>
                <a:cs typeface="Arial" panose="020B0604020202020204" pitchFamily="34" charset="0"/>
              </a:rPr>
              <a:t>There are many other career resources available on all four of these online platforms, so, I would recommend you set aside some time to explore all four, to better understand the benefits and resources each site offers. And how to best prepare yourself prior to deciding upon your Post-16 options. </a:t>
            </a:r>
          </a:p>
        </p:txBody>
      </p:sp>
      <p:sp>
        <p:nvSpPr>
          <p:cNvPr id="4" name="Slide Number Placeholder 3"/>
          <p:cNvSpPr>
            <a:spLocks noGrp="1"/>
          </p:cNvSpPr>
          <p:nvPr>
            <p:ph type="sldNum" sz="quarter" idx="5"/>
          </p:nvPr>
        </p:nvSpPr>
        <p:spPr/>
        <p:txBody>
          <a:bodyPr/>
          <a:lstStyle/>
          <a:p>
            <a:fld id="{32A2158B-2496-41A0-9E90-C8538AA47E0A}" type="slidenum">
              <a:rPr lang="en-US" altLang="en-US" smtClean="0"/>
              <a:pPr/>
              <a:t>21</a:t>
            </a:fld>
            <a:endParaRPr lang="en-US" altLang="en-US"/>
          </a:p>
        </p:txBody>
      </p:sp>
    </p:spTree>
    <p:extLst>
      <p:ext uri="{BB962C8B-B14F-4D97-AF65-F5344CB8AC3E}">
        <p14:creationId xmlns:p14="http://schemas.microsoft.com/office/powerpoint/2010/main" val="3385600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339FDC9-A498-48CB-A8C5-52EA4064E4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9605" y="515267"/>
            <a:ext cx="1080000" cy="540000"/>
          </a:xfrm>
          <a:prstGeom prst="rect">
            <a:avLst/>
          </a:prstGeom>
        </p:spPr>
      </p:pic>
      <p:sp>
        <p:nvSpPr>
          <p:cNvPr id="88" name="Rectangle 87">
            <a:extLst>
              <a:ext uri="{FF2B5EF4-FFF2-40B4-BE49-F238E27FC236}">
                <a16:creationId xmlns:a16="http://schemas.microsoft.com/office/drawing/2014/main" id="{62246056-6ED6-4479-932B-FDF090AD2116}"/>
              </a:ext>
            </a:extLst>
          </p:cNvPr>
          <p:cNvSpPr>
            <a:spLocks noChangeArrowheads="1"/>
          </p:cNvSpPr>
          <p:nvPr/>
        </p:nvSpPr>
        <p:spPr bwMode="auto">
          <a:xfrm>
            <a:off x="12081672" y="3438524"/>
            <a:ext cx="108000" cy="3419476"/>
          </a:xfrm>
          <a:prstGeom prst="rect">
            <a:avLst/>
          </a:prstGeom>
          <a:solidFill>
            <a:srgbClr val="8BBD33"/>
          </a:solidFill>
          <a:ln>
            <a:noFill/>
          </a:ln>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FFFFF"/>
              </a:solidFill>
            </a:endParaRPr>
          </a:p>
        </p:txBody>
      </p:sp>
      <p:sp>
        <p:nvSpPr>
          <p:cNvPr id="72707" name="Title Placeholder 1"/>
          <p:cNvSpPr>
            <a:spLocks noGrp="1"/>
          </p:cNvSpPr>
          <p:nvPr>
            <p:ph type="ctrTitle"/>
          </p:nvPr>
        </p:nvSpPr>
        <p:spPr>
          <a:xfrm>
            <a:off x="609606" y="3438524"/>
            <a:ext cx="9700003" cy="1400175"/>
          </a:xfrm>
        </p:spPr>
        <p:txBody>
          <a:bodyPr lIns="0" tIns="0" rIns="0" bIns="0"/>
          <a:lstStyle>
            <a:lvl1pPr>
              <a:defRPr sz="3600" smtClean="0">
                <a:solidFill>
                  <a:schemeClr val="tx1"/>
                </a:solidFill>
                <a:latin typeface="Arial" charset="0"/>
              </a:defRPr>
            </a:lvl1pPr>
          </a:lstStyle>
          <a:p>
            <a:pPr lvl="0"/>
            <a:r>
              <a:rPr lang="en-GB" noProof="0" dirty="0"/>
              <a:t>Click to edit Master title style</a:t>
            </a:r>
          </a:p>
        </p:txBody>
      </p:sp>
      <p:sp>
        <p:nvSpPr>
          <p:cNvPr id="72708" name="Text Placeholder 2"/>
          <p:cNvSpPr>
            <a:spLocks noGrp="1"/>
          </p:cNvSpPr>
          <p:nvPr>
            <p:ph type="subTitle" idx="1"/>
          </p:nvPr>
        </p:nvSpPr>
        <p:spPr>
          <a:xfrm>
            <a:off x="609605" y="4878193"/>
            <a:ext cx="9700003" cy="854808"/>
          </a:xfrm>
        </p:spPr>
        <p:txBody>
          <a:bodyPr lIns="0" tIns="0" rIns="0" bIns="0"/>
          <a:lstStyle>
            <a:lvl1pPr marL="0" indent="0">
              <a:buFont typeface="Arial" charset="0"/>
              <a:buNone/>
              <a:defRPr sz="1600" smtClean="0">
                <a:solidFill>
                  <a:srgbClr val="4B4B4B"/>
                </a:solidFill>
                <a:latin typeface="Arial" charset="0"/>
              </a:defRPr>
            </a:lvl1pPr>
          </a:lstStyle>
          <a:p>
            <a:pPr lvl="0"/>
            <a:r>
              <a:rPr lang="en-GB" noProof="0" dirty="0"/>
              <a:t>Click to edit Master subtitle style</a:t>
            </a:r>
          </a:p>
        </p:txBody>
      </p:sp>
    </p:spTree>
    <p:extLst>
      <p:ext uri="{BB962C8B-B14F-4D97-AF65-F5344CB8AC3E}">
        <p14:creationId xmlns:p14="http://schemas.microsoft.com/office/powerpoint/2010/main" val="172728862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mp;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lvl1pPr marL="0" indent="0">
              <a:buNone/>
              <a:defRPr/>
            </a:lvl1pPr>
            <a:lvl2pPr marL="180975" indent="-180975">
              <a:buFont typeface="Arial" panose="020B0604020202020204" pitchFamily="34" charset="0"/>
              <a:buChar char="•"/>
              <a:tabLst>
                <a:tab pos="180975" algn="l"/>
              </a:tabLst>
              <a:defRPr/>
            </a:lvl2pPr>
            <a:lvl3pPr marL="361950" indent="-180975">
              <a:buClr>
                <a:srgbClr val="8BBD33"/>
              </a:buClr>
              <a:buFont typeface="Arial" panose="020B0604020202020204" pitchFamily="34" charset="0"/>
              <a:buChar char="-"/>
              <a:tabLst>
                <a:tab pos="361950" algn="l"/>
              </a:tabLst>
              <a:defRPr/>
            </a:lvl3pPr>
            <a:lvl4pPr marL="542925" indent="-180975">
              <a:buClr>
                <a:srgbClr val="8BBD33"/>
              </a:buClr>
              <a:buFont typeface="Arial" panose="020B0604020202020204" pitchFamily="34" charset="0"/>
              <a:buChar char="•"/>
              <a:tabLst>
                <a:tab pos="542925" algn="l"/>
              </a:tabLst>
              <a:defRPr/>
            </a:lvl4pPr>
            <a:lvl5pPr marL="712788" indent="-169863">
              <a:buClr>
                <a:srgbClr val="8BBD33"/>
              </a:buClr>
              <a:buFont typeface="Arial" panose="020B0604020202020204" pitchFamily="34" charset="0"/>
              <a:buChar char="-"/>
              <a:tabLst>
                <a:tab pos="712788" algn="l"/>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36225921"/>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3F85975-43D5-41FD-BBE2-F864DA73A470}"/>
              </a:ext>
            </a:extLst>
          </p:cNvPr>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dirty="0"/>
              <a:t>Click to edit Master title style</a:t>
            </a:r>
          </a:p>
        </p:txBody>
      </p:sp>
      <p:sp>
        <p:nvSpPr>
          <p:cNvPr id="1027" name="Rectangle 3">
            <a:extLst>
              <a:ext uri="{FF2B5EF4-FFF2-40B4-BE49-F238E27FC236}">
                <a16:creationId xmlns:a16="http://schemas.microsoft.com/office/drawing/2014/main" id="{1DADF339-2F05-4343-8E27-7501A6B2EA4A}"/>
              </a:ext>
            </a:extLst>
          </p:cNvPr>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cSld>
  <p:clrMap bg1="lt1" tx1="dk1" bg2="lt2" tx2="dk2" accent1="accent1" accent2="accent2" accent3="accent3" accent4="accent4" accent5="accent5" accent6="accent6" hlink="hlink" folHlink="folHlink"/>
  <p:sldLayoutIdLst>
    <p:sldLayoutId id="2147483693" r:id="rId1"/>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l" rtl="0" eaLnBrk="0" fontAlgn="base" hangingPunct="0">
        <a:spcBef>
          <a:spcPct val="0"/>
        </a:spcBef>
        <a:spcAft>
          <a:spcPct val="0"/>
        </a:spcAft>
        <a:defRPr sz="3600">
          <a:solidFill>
            <a:schemeClr val="tx1">
              <a:lumMod val="65000"/>
              <a:lumOff val="35000"/>
            </a:schemeClr>
          </a:solidFill>
          <a:latin typeface="+mj-lt"/>
          <a:ea typeface="+mj-ea"/>
          <a:cs typeface="+mj-cs"/>
        </a:defRPr>
      </a:lvl1pPr>
      <a:lvl2pPr algn="l" rtl="0" eaLnBrk="0" fontAlgn="base" hangingPunct="0">
        <a:spcBef>
          <a:spcPct val="0"/>
        </a:spcBef>
        <a:spcAft>
          <a:spcPct val="0"/>
        </a:spcAft>
        <a:defRPr sz="3600">
          <a:solidFill>
            <a:srgbClr val="00C0B5"/>
          </a:solidFill>
          <a:latin typeface="Arial" charset="0"/>
        </a:defRPr>
      </a:lvl2pPr>
      <a:lvl3pPr algn="l" rtl="0" eaLnBrk="0" fontAlgn="base" hangingPunct="0">
        <a:spcBef>
          <a:spcPct val="0"/>
        </a:spcBef>
        <a:spcAft>
          <a:spcPct val="0"/>
        </a:spcAft>
        <a:defRPr sz="3600">
          <a:solidFill>
            <a:srgbClr val="00C0B5"/>
          </a:solidFill>
          <a:latin typeface="Arial" charset="0"/>
        </a:defRPr>
      </a:lvl3pPr>
      <a:lvl4pPr algn="l" rtl="0" eaLnBrk="0" fontAlgn="base" hangingPunct="0">
        <a:spcBef>
          <a:spcPct val="0"/>
        </a:spcBef>
        <a:spcAft>
          <a:spcPct val="0"/>
        </a:spcAft>
        <a:defRPr sz="3600">
          <a:solidFill>
            <a:srgbClr val="00C0B5"/>
          </a:solidFill>
          <a:latin typeface="Arial" charset="0"/>
        </a:defRPr>
      </a:lvl4pPr>
      <a:lvl5pPr algn="l" rtl="0" eaLnBrk="0" fontAlgn="base" hangingPunct="0">
        <a:spcBef>
          <a:spcPct val="0"/>
        </a:spcBef>
        <a:spcAft>
          <a:spcPct val="0"/>
        </a:spcAft>
        <a:defRPr sz="3600">
          <a:solidFill>
            <a:srgbClr val="00C0B5"/>
          </a:solidFill>
          <a:latin typeface="Arial" charset="0"/>
        </a:defRPr>
      </a:lvl5pPr>
      <a:lvl6pPr marL="457200" algn="l" rtl="0" fontAlgn="base">
        <a:spcBef>
          <a:spcPct val="0"/>
        </a:spcBef>
        <a:spcAft>
          <a:spcPct val="0"/>
        </a:spcAft>
        <a:defRPr sz="3600">
          <a:solidFill>
            <a:srgbClr val="00C0B5"/>
          </a:solidFill>
          <a:latin typeface="Arial" charset="0"/>
        </a:defRPr>
      </a:lvl6pPr>
      <a:lvl7pPr marL="914400" algn="l" rtl="0" fontAlgn="base">
        <a:spcBef>
          <a:spcPct val="0"/>
        </a:spcBef>
        <a:spcAft>
          <a:spcPct val="0"/>
        </a:spcAft>
        <a:defRPr sz="3600">
          <a:solidFill>
            <a:srgbClr val="00C0B5"/>
          </a:solidFill>
          <a:latin typeface="Arial" charset="0"/>
        </a:defRPr>
      </a:lvl7pPr>
      <a:lvl8pPr marL="1371600" algn="l" rtl="0" fontAlgn="base">
        <a:spcBef>
          <a:spcPct val="0"/>
        </a:spcBef>
        <a:spcAft>
          <a:spcPct val="0"/>
        </a:spcAft>
        <a:defRPr sz="3600">
          <a:solidFill>
            <a:srgbClr val="00C0B5"/>
          </a:solidFill>
          <a:latin typeface="Arial" charset="0"/>
        </a:defRPr>
      </a:lvl8pPr>
      <a:lvl9pPr marL="1828800" algn="l" rtl="0" fontAlgn="base">
        <a:spcBef>
          <a:spcPct val="0"/>
        </a:spcBef>
        <a:spcAft>
          <a:spcPct val="0"/>
        </a:spcAft>
        <a:defRPr sz="3600">
          <a:solidFill>
            <a:srgbClr val="00C0B5"/>
          </a:solidFill>
          <a:latin typeface="Arial" charset="0"/>
        </a:defRPr>
      </a:lvl9pPr>
    </p:titleStyle>
    <p:bodyStyle>
      <a:lvl1pPr marL="342900" indent="-342900" algn="l" rtl="0" eaLnBrk="0" fontAlgn="base" hangingPunct="0">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C0B5"/>
        </a:buClr>
        <a:buChar char="–"/>
        <a:defRPr sz="2000">
          <a:solidFill>
            <a:schemeClr val="tx1"/>
          </a:solidFill>
          <a:latin typeface="+mn-lt"/>
        </a:defRPr>
      </a:lvl2pPr>
      <a:lvl3pPr marL="1143000" indent="-228600" algn="l" rtl="0" eaLnBrk="0" fontAlgn="base" hangingPunct="0">
        <a:spcBef>
          <a:spcPct val="20000"/>
        </a:spcBef>
        <a:spcAft>
          <a:spcPct val="0"/>
        </a:spcAft>
        <a:buClr>
          <a:srgbClr val="00C0B5"/>
        </a:buClr>
        <a:buChar char="•"/>
        <a:defRPr>
          <a:solidFill>
            <a:schemeClr val="tx1"/>
          </a:solidFill>
          <a:latin typeface="+mn-lt"/>
        </a:defRPr>
      </a:lvl3pPr>
      <a:lvl4pPr marL="1600200" indent="-228600" algn="l" rtl="0" eaLnBrk="0" fontAlgn="base" hangingPunct="0">
        <a:spcBef>
          <a:spcPct val="20000"/>
        </a:spcBef>
        <a:spcAft>
          <a:spcPct val="0"/>
        </a:spcAft>
        <a:buClr>
          <a:srgbClr val="00C0B5"/>
        </a:buClr>
        <a:buChar char="–"/>
        <a:defRPr sz="1600">
          <a:solidFill>
            <a:schemeClr val="tx1"/>
          </a:solidFill>
          <a:latin typeface="+mn-lt"/>
        </a:defRPr>
      </a:lvl4pPr>
      <a:lvl5pPr marL="2057400" indent="-228600" algn="l" rtl="0" eaLnBrk="0" fontAlgn="base" hangingPunct="0">
        <a:spcBef>
          <a:spcPct val="20000"/>
        </a:spcBef>
        <a:spcAft>
          <a:spcPct val="0"/>
        </a:spcAft>
        <a:buClr>
          <a:srgbClr val="00C0B5"/>
        </a:buClr>
        <a:buChar char="»"/>
        <a:defRPr sz="1600">
          <a:solidFill>
            <a:schemeClr val="tx1"/>
          </a:solidFill>
          <a:latin typeface="+mn-lt"/>
        </a:defRPr>
      </a:lvl5pPr>
      <a:lvl6pPr marL="2514600" indent="-228600" algn="l" rtl="0" fontAlgn="base">
        <a:spcBef>
          <a:spcPct val="20000"/>
        </a:spcBef>
        <a:spcAft>
          <a:spcPct val="0"/>
        </a:spcAft>
        <a:buClr>
          <a:srgbClr val="00C0B5"/>
        </a:buClr>
        <a:buChar char="»"/>
        <a:defRPr sz="1600">
          <a:solidFill>
            <a:schemeClr val="tx1"/>
          </a:solidFill>
          <a:latin typeface="+mn-lt"/>
        </a:defRPr>
      </a:lvl6pPr>
      <a:lvl7pPr marL="2971800" indent="-228600" algn="l" rtl="0" fontAlgn="base">
        <a:spcBef>
          <a:spcPct val="20000"/>
        </a:spcBef>
        <a:spcAft>
          <a:spcPct val="0"/>
        </a:spcAft>
        <a:buClr>
          <a:srgbClr val="00C0B5"/>
        </a:buClr>
        <a:buChar char="»"/>
        <a:defRPr sz="1600">
          <a:solidFill>
            <a:schemeClr val="tx1"/>
          </a:solidFill>
          <a:latin typeface="+mn-lt"/>
        </a:defRPr>
      </a:lvl7pPr>
      <a:lvl8pPr marL="3429000" indent="-228600" algn="l" rtl="0" fontAlgn="base">
        <a:spcBef>
          <a:spcPct val="20000"/>
        </a:spcBef>
        <a:spcAft>
          <a:spcPct val="0"/>
        </a:spcAft>
        <a:buClr>
          <a:srgbClr val="00C0B5"/>
        </a:buClr>
        <a:buChar char="»"/>
        <a:defRPr sz="1600">
          <a:solidFill>
            <a:schemeClr val="tx1"/>
          </a:solidFill>
          <a:latin typeface="+mn-lt"/>
        </a:defRPr>
      </a:lvl8pPr>
      <a:lvl9pPr marL="3886200" indent="-228600" algn="l" rtl="0" fontAlgn="base">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3F85975-43D5-41FD-BBE2-F864DA73A470}"/>
              </a:ext>
            </a:extLst>
          </p:cNvPr>
          <p:cNvSpPr>
            <a:spLocks noGrp="1" noChangeArrowheads="1"/>
          </p:cNvSpPr>
          <p:nvPr>
            <p:ph type="title"/>
          </p:nvPr>
        </p:nvSpPr>
        <p:spPr bwMode="auto">
          <a:xfrm>
            <a:off x="587506"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dirty="0"/>
              <a:t>Click to edit Master title style</a:t>
            </a:r>
          </a:p>
        </p:txBody>
      </p:sp>
      <p:sp>
        <p:nvSpPr>
          <p:cNvPr id="1027" name="Rectangle 3">
            <a:extLst>
              <a:ext uri="{FF2B5EF4-FFF2-40B4-BE49-F238E27FC236}">
                <a16:creationId xmlns:a16="http://schemas.microsoft.com/office/drawing/2014/main" id="{1DADF339-2F05-4343-8E27-7501A6B2EA4A}"/>
              </a:ext>
            </a:extLst>
          </p:cNvPr>
          <p:cNvSpPr>
            <a:spLocks noGrp="1" noChangeArrowheads="1"/>
          </p:cNvSpPr>
          <p:nvPr>
            <p:ph type="body" idx="1"/>
          </p:nvPr>
        </p:nvSpPr>
        <p:spPr bwMode="auto">
          <a:xfrm>
            <a:off x="587506"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US" dirty="0"/>
          </a:p>
        </p:txBody>
      </p:sp>
      <p:sp>
        <p:nvSpPr>
          <p:cNvPr id="5" name="Rectangle 4">
            <a:extLst>
              <a:ext uri="{FF2B5EF4-FFF2-40B4-BE49-F238E27FC236}">
                <a16:creationId xmlns:a16="http://schemas.microsoft.com/office/drawing/2014/main" id="{6C62803D-504B-4C06-B634-085AA8645472}"/>
              </a:ext>
            </a:extLst>
          </p:cNvPr>
          <p:cNvSpPr>
            <a:spLocks noChangeArrowheads="1"/>
          </p:cNvSpPr>
          <p:nvPr userDrawn="1"/>
        </p:nvSpPr>
        <p:spPr bwMode="auto">
          <a:xfrm>
            <a:off x="1" y="-1"/>
            <a:ext cx="108000" cy="3420000"/>
          </a:xfrm>
          <a:prstGeom prst="rect">
            <a:avLst/>
          </a:prstGeom>
          <a:solidFill>
            <a:srgbClr val="8BBD33"/>
          </a:solidFill>
          <a:ln>
            <a:noFill/>
          </a:ln>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FFFFF"/>
              </a:solidFill>
            </a:endParaRPr>
          </a:p>
        </p:txBody>
      </p:sp>
      <p:sp>
        <p:nvSpPr>
          <p:cNvPr id="10" name="Line 8">
            <a:extLst>
              <a:ext uri="{FF2B5EF4-FFF2-40B4-BE49-F238E27FC236}">
                <a16:creationId xmlns:a16="http://schemas.microsoft.com/office/drawing/2014/main" id="{710B5E96-E54E-4D72-9A06-42D3920841C2}"/>
              </a:ext>
            </a:extLst>
          </p:cNvPr>
          <p:cNvSpPr>
            <a:spLocks noChangeShapeType="1"/>
          </p:cNvSpPr>
          <p:nvPr userDrawn="1"/>
        </p:nvSpPr>
        <p:spPr bwMode="auto">
          <a:xfrm>
            <a:off x="1" y="6475451"/>
            <a:ext cx="12192000" cy="0"/>
          </a:xfrm>
          <a:prstGeom prst="line">
            <a:avLst/>
          </a:prstGeom>
          <a:noFill/>
          <a:ln w="12700">
            <a:solidFill>
              <a:srgbClr val="8BBD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Slide Number Placeholder 5">
            <a:extLst>
              <a:ext uri="{FF2B5EF4-FFF2-40B4-BE49-F238E27FC236}">
                <a16:creationId xmlns:a16="http://schemas.microsoft.com/office/drawing/2014/main" id="{DF15818B-61BA-4684-8EA8-B4F6C6B760BA}"/>
              </a:ext>
            </a:extLst>
          </p:cNvPr>
          <p:cNvSpPr txBox="1">
            <a:spLocks/>
          </p:cNvSpPr>
          <p:nvPr userDrawn="1"/>
        </p:nvSpPr>
        <p:spPr bwMode="auto">
          <a:xfrm>
            <a:off x="11345201" y="6596027"/>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eaLnBrk="1" hangingPunct="1">
              <a:lnSpc>
                <a:spcPct val="110000"/>
              </a:lnSpc>
              <a:spcBef>
                <a:spcPct val="50000"/>
              </a:spcBef>
              <a:buClr>
                <a:srgbClr val="000000"/>
              </a:buClr>
            </a:pPr>
            <a:fld id="{699A9272-7237-4971-9ED6-3DF68604FDD6}" type="slidenum">
              <a:rPr lang="en-GB" altLang="en-US" sz="800" b="1">
                <a:solidFill>
                  <a:schemeClr val="tx1">
                    <a:lumMod val="65000"/>
                    <a:lumOff val="35000"/>
                  </a:schemeClr>
                </a:solidFill>
                <a:cs typeface="Arial" panose="020B0604020202020204" pitchFamily="34" charset="0"/>
              </a:rPr>
              <a:pPr algn="r" defTabSz="914400" eaLnBrk="1" hangingPunct="1">
                <a:lnSpc>
                  <a:spcPct val="110000"/>
                </a:lnSpc>
                <a:spcBef>
                  <a:spcPct val="50000"/>
                </a:spcBef>
                <a:buClr>
                  <a:srgbClr val="000000"/>
                </a:buClr>
              </a:pPr>
              <a:t>‹#›</a:t>
            </a:fld>
            <a:endParaRPr lang="en-GB" altLang="en-US" sz="800" b="1">
              <a:solidFill>
                <a:schemeClr val="tx1">
                  <a:lumMod val="65000"/>
                  <a:lumOff val="35000"/>
                </a:schemeClr>
              </a:solidFill>
              <a:cs typeface="Arial" panose="020B0604020202020204" pitchFamily="34" charset="0"/>
            </a:endParaRPr>
          </a:p>
        </p:txBody>
      </p:sp>
      <p:pic>
        <p:nvPicPr>
          <p:cNvPr id="3" name="Graphic 2">
            <a:extLst>
              <a:ext uri="{FF2B5EF4-FFF2-40B4-BE49-F238E27FC236}">
                <a16:creationId xmlns:a16="http://schemas.microsoft.com/office/drawing/2014/main" id="{ED7DC4B9-BBBF-4878-9FEF-13D3C438E57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8625" y="6603398"/>
            <a:ext cx="900000" cy="166536"/>
          </a:xfrm>
          <a:prstGeom prst="rect">
            <a:avLst/>
          </a:prstGeom>
        </p:spPr>
      </p:pic>
      <p:sp>
        <p:nvSpPr>
          <p:cNvPr id="2" name="TextBox 1">
            <a:extLst>
              <a:ext uri="{FF2B5EF4-FFF2-40B4-BE49-F238E27FC236}">
                <a16:creationId xmlns:a16="http://schemas.microsoft.com/office/drawing/2014/main" id="{31F99EAA-B223-FFF4-952B-A753EC90C0E0}"/>
              </a:ext>
            </a:extLst>
          </p:cNvPr>
          <p:cNvSpPr txBox="1"/>
          <p:nvPr userDrawn="1"/>
        </p:nvSpPr>
        <p:spPr>
          <a:xfrm>
            <a:off x="5580748" y="6481561"/>
            <a:ext cx="1373005" cy="307777"/>
          </a:xfrm>
          <a:prstGeom prst="rect">
            <a:avLst/>
          </a:prstGeom>
          <a:noFill/>
        </p:spPr>
        <p:txBody>
          <a:bodyPr wrap="none" rtlCol="0">
            <a:spAutoFit/>
          </a:bodyPr>
          <a:lstStyle/>
          <a:p>
            <a:r>
              <a:rPr lang="en-GB" sz="1400" b="1">
                <a:solidFill>
                  <a:schemeClr val="accent4">
                    <a:lumMod val="50000"/>
                    <a:lumOff val="50000"/>
                  </a:schemeClr>
                </a:solidFill>
                <a:latin typeface="Trade Gothic Next Cond" panose="020F0502020204030204" pitchFamily="34" charset="0"/>
              </a:rPr>
              <a:t>supportforschools</a:t>
            </a:r>
          </a:p>
        </p:txBody>
      </p:sp>
    </p:spTree>
    <p:extLst>
      <p:ext uri="{BB962C8B-B14F-4D97-AF65-F5344CB8AC3E}">
        <p14:creationId xmlns:p14="http://schemas.microsoft.com/office/powerpoint/2010/main" val="2911178228"/>
      </p:ext>
    </p:extLst>
  </p:cSld>
  <p:clrMap bg1="lt1" tx1="dk1" bg2="lt2" tx2="dk2" accent1="accent1" accent2="accent2" accent3="accent3" accent4="accent4" accent5="accent5" accent6="accent6" hlink="hlink" folHlink="folHlink"/>
  <p:sldLayoutIdLst>
    <p:sldLayoutId id="2147483708" r:id="rId1"/>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l" rtl="0" eaLnBrk="0" fontAlgn="base" hangingPunct="0">
        <a:spcBef>
          <a:spcPct val="0"/>
        </a:spcBef>
        <a:spcAft>
          <a:spcPct val="0"/>
        </a:spcAft>
        <a:defRPr sz="3600">
          <a:solidFill>
            <a:schemeClr val="tx1">
              <a:lumMod val="65000"/>
              <a:lumOff val="35000"/>
            </a:schemeClr>
          </a:solidFill>
          <a:latin typeface="+mj-lt"/>
          <a:ea typeface="+mj-ea"/>
          <a:cs typeface="+mj-cs"/>
        </a:defRPr>
      </a:lvl1pPr>
      <a:lvl2pPr algn="l" rtl="0" eaLnBrk="0" fontAlgn="base" hangingPunct="0">
        <a:spcBef>
          <a:spcPct val="0"/>
        </a:spcBef>
        <a:spcAft>
          <a:spcPct val="0"/>
        </a:spcAft>
        <a:defRPr sz="3600">
          <a:solidFill>
            <a:srgbClr val="00C0B5"/>
          </a:solidFill>
          <a:latin typeface="Arial" charset="0"/>
        </a:defRPr>
      </a:lvl2pPr>
      <a:lvl3pPr algn="l" rtl="0" eaLnBrk="0" fontAlgn="base" hangingPunct="0">
        <a:spcBef>
          <a:spcPct val="0"/>
        </a:spcBef>
        <a:spcAft>
          <a:spcPct val="0"/>
        </a:spcAft>
        <a:defRPr sz="3600">
          <a:solidFill>
            <a:srgbClr val="00C0B5"/>
          </a:solidFill>
          <a:latin typeface="Arial" charset="0"/>
        </a:defRPr>
      </a:lvl3pPr>
      <a:lvl4pPr algn="l" rtl="0" eaLnBrk="0" fontAlgn="base" hangingPunct="0">
        <a:spcBef>
          <a:spcPct val="0"/>
        </a:spcBef>
        <a:spcAft>
          <a:spcPct val="0"/>
        </a:spcAft>
        <a:defRPr sz="3600">
          <a:solidFill>
            <a:srgbClr val="00C0B5"/>
          </a:solidFill>
          <a:latin typeface="Arial" charset="0"/>
        </a:defRPr>
      </a:lvl4pPr>
      <a:lvl5pPr algn="l" rtl="0" eaLnBrk="0" fontAlgn="base" hangingPunct="0">
        <a:spcBef>
          <a:spcPct val="0"/>
        </a:spcBef>
        <a:spcAft>
          <a:spcPct val="0"/>
        </a:spcAft>
        <a:defRPr sz="3600">
          <a:solidFill>
            <a:srgbClr val="00C0B5"/>
          </a:solidFill>
          <a:latin typeface="Arial" charset="0"/>
        </a:defRPr>
      </a:lvl5pPr>
      <a:lvl6pPr marL="457200" algn="l" rtl="0" fontAlgn="base">
        <a:spcBef>
          <a:spcPct val="0"/>
        </a:spcBef>
        <a:spcAft>
          <a:spcPct val="0"/>
        </a:spcAft>
        <a:defRPr sz="3600">
          <a:solidFill>
            <a:srgbClr val="00C0B5"/>
          </a:solidFill>
          <a:latin typeface="Arial" charset="0"/>
        </a:defRPr>
      </a:lvl6pPr>
      <a:lvl7pPr marL="914400" algn="l" rtl="0" fontAlgn="base">
        <a:spcBef>
          <a:spcPct val="0"/>
        </a:spcBef>
        <a:spcAft>
          <a:spcPct val="0"/>
        </a:spcAft>
        <a:defRPr sz="3600">
          <a:solidFill>
            <a:srgbClr val="00C0B5"/>
          </a:solidFill>
          <a:latin typeface="Arial" charset="0"/>
        </a:defRPr>
      </a:lvl7pPr>
      <a:lvl8pPr marL="1371600" algn="l" rtl="0" fontAlgn="base">
        <a:spcBef>
          <a:spcPct val="0"/>
        </a:spcBef>
        <a:spcAft>
          <a:spcPct val="0"/>
        </a:spcAft>
        <a:defRPr sz="3600">
          <a:solidFill>
            <a:srgbClr val="00C0B5"/>
          </a:solidFill>
          <a:latin typeface="Arial" charset="0"/>
        </a:defRPr>
      </a:lvl8pPr>
      <a:lvl9pPr marL="1828800" algn="l" rtl="0" fontAlgn="base">
        <a:spcBef>
          <a:spcPct val="0"/>
        </a:spcBef>
        <a:spcAft>
          <a:spcPct val="0"/>
        </a:spcAft>
        <a:defRPr sz="3600">
          <a:solidFill>
            <a:srgbClr val="00C0B5"/>
          </a:solidFill>
          <a:latin typeface="Arial" charset="0"/>
        </a:defRPr>
      </a:lvl9pPr>
    </p:titleStyle>
    <p:bodyStyle>
      <a:lvl1pPr marL="0" indent="0" algn="l" rtl="0" eaLnBrk="0" fontAlgn="base" hangingPunct="0">
        <a:spcBef>
          <a:spcPct val="20000"/>
        </a:spcBef>
        <a:spcAft>
          <a:spcPct val="0"/>
        </a:spcAft>
        <a:buClr>
          <a:srgbClr val="8BBD33"/>
        </a:buClr>
        <a:buNone/>
        <a:defRPr sz="2400">
          <a:solidFill>
            <a:schemeClr val="tx1"/>
          </a:solidFill>
          <a:latin typeface="+mn-lt"/>
          <a:ea typeface="+mn-ea"/>
          <a:cs typeface="+mn-cs"/>
        </a:defRPr>
      </a:lvl1pPr>
      <a:lvl2pPr marL="179388" indent="-179388" algn="l" rtl="0" eaLnBrk="0" fontAlgn="base" hangingPunct="0">
        <a:spcBef>
          <a:spcPct val="20000"/>
        </a:spcBef>
        <a:spcAft>
          <a:spcPct val="0"/>
        </a:spcAft>
        <a:buClr>
          <a:srgbClr val="8BBD33"/>
        </a:buClr>
        <a:buFont typeface="Arial" panose="020B0604020202020204" pitchFamily="34" charset="0"/>
        <a:buChar char="•"/>
        <a:tabLst>
          <a:tab pos="179388" algn="l"/>
        </a:tabLst>
        <a:defRPr sz="2200">
          <a:solidFill>
            <a:schemeClr val="tx1"/>
          </a:solidFill>
          <a:latin typeface="+mn-lt"/>
        </a:defRPr>
      </a:lvl2pPr>
      <a:lvl3pPr marL="358775" indent="-179388" algn="l" rtl="0" eaLnBrk="0" fontAlgn="base" hangingPunct="0">
        <a:spcBef>
          <a:spcPct val="20000"/>
        </a:spcBef>
        <a:spcAft>
          <a:spcPct val="0"/>
        </a:spcAft>
        <a:buClr>
          <a:srgbClr val="8BBD33"/>
        </a:buClr>
        <a:buFont typeface="Arial" panose="020B0604020202020204" pitchFamily="34" charset="0"/>
        <a:buChar char="-"/>
        <a:tabLst>
          <a:tab pos="358775" algn="l"/>
        </a:tabLst>
        <a:defRPr sz="2000">
          <a:solidFill>
            <a:schemeClr val="tx1"/>
          </a:solidFill>
          <a:latin typeface="+mn-lt"/>
        </a:defRPr>
      </a:lvl3pPr>
      <a:lvl4pPr marL="538163" indent="-179388" algn="l" rtl="0" eaLnBrk="0" fontAlgn="base" hangingPunct="0">
        <a:spcBef>
          <a:spcPct val="20000"/>
        </a:spcBef>
        <a:spcAft>
          <a:spcPct val="0"/>
        </a:spcAft>
        <a:buClr>
          <a:srgbClr val="8BBD33"/>
        </a:buClr>
        <a:buFont typeface="Arial" panose="020B0604020202020204" pitchFamily="34" charset="0"/>
        <a:buChar char="•"/>
        <a:tabLst>
          <a:tab pos="538163" algn="l"/>
        </a:tabLst>
        <a:defRPr sz="1800">
          <a:solidFill>
            <a:schemeClr val="tx1"/>
          </a:solidFill>
          <a:latin typeface="+mn-lt"/>
        </a:defRPr>
      </a:lvl4pPr>
      <a:lvl5pPr marL="719138" indent="-180975" algn="l" rtl="0" eaLnBrk="0" fontAlgn="base" hangingPunct="0">
        <a:spcBef>
          <a:spcPct val="20000"/>
        </a:spcBef>
        <a:spcAft>
          <a:spcPct val="0"/>
        </a:spcAft>
        <a:buClr>
          <a:srgbClr val="8BBD33"/>
        </a:buClr>
        <a:buFont typeface="Arial" panose="020B0604020202020204" pitchFamily="34" charset="0"/>
        <a:buChar char="-"/>
        <a:tabLst>
          <a:tab pos="719138" algn="l"/>
        </a:tabLst>
        <a:defRPr sz="1600">
          <a:solidFill>
            <a:schemeClr val="tx1"/>
          </a:solidFill>
          <a:latin typeface="+mn-lt"/>
        </a:defRPr>
      </a:lvl5pPr>
      <a:lvl6pPr marL="2514600" indent="-228600" algn="l" rtl="0" fontAlgn="base">
        <a:spcBef>
          <a:spcPct val="20000"/>
        </a:spcBef>
        <a:spcAft>
          <a:spcPct val="0"/>
        </a:spcAft>
        <a:buClr>
          <a:srgbClr val="00C0B5"/>
        </a:buClr>
        <a:buChar char="»"/>
        <a:defRPr sz="1600">
          <a:solidFill>
            <a:schemeClr val="tx1"/>
          </a:solidFill>
          <a:latin typeface="+mn-lt"/>
        </a:defRPr>
      </a:lvl6pPr>
      <a:lvl7pPr marL="2971800" indent="-228600" algn="l" rtl="0" fontAlgn="base">
        <a:spcBef>
          <a:spcPct val="20000"/>
        </a:spcBef>
        <a:spcAft>
          <a:spcPct val="0"/>
        </a:spcAft>
        <a:buClr>
          <a:srgbClr val="00C0B5"/>
        </a:buClr>
        <a:buChar char="»"/>
        <a:defRPr sz="1600">
          <a:solidFill>
            <a:schemeClr val="tx1"/>
          </a:solidFill>
          <a:latin typeface="+mn-lt"/>
        </a:defRPr>
      </a:lvl7pPr>
      <a:lvl8pPr marL="3429000" indent="-228600" algn="l" rtl="0" fontAlgn="base">
        <a:spcBef>
          <a:spcPct val="20000"/>
        </a:spcBef>
        <a:spcAft>
          <a:spcPct val="0"/>
        </a:spcAft>
        <a:buClr>
          <a:srgbClr val="00C0B5"/>
        </a:buClr>
        <a:buChar char="»"/>
        <a:defRPr sz="1600">
          <a:solidFill>
            <a:schemeClr val="tx1"/>
          </a:solidFill>
          <a:latin typeface="+mn-lt"/>
        </a:defRPr>
      </a:lvl8pPr>
      <a:lvl9pPr marL="3886200" indent="-228600" algn="l" rtl="0" fontAlgn="base">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oq4hyvEyzRg?feature=oembed"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barclayslifeskills.com/i-want-help-applying-for-jobs/school/cv-builder/#/" TargetMode="External"/><Relationship Id="rId7" Type="http://schemas.openxmlformats.org/officeDocument/2006/relationships/hyperlink" Target="https://www.careerpilot.org.uk/information/a-job-or-career/cv-builder"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nationalcareers.service.gov.uk/careers-advice/cv-sections" TargetMode="Externa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hyperlink" Target="https://www.civil-service-careers.gov.uk/how-to-write-your-c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1E9A-E28B-2042-3756-8F06842CB00F}"/>
              </a:ext>
            </a:extLst>
          </p:cNvPr>
          <p:cNvSpPr>
            <a:spLocks noGrp="1"/>
          </p:cNvSpPr>
          <p:nvPr>
            <p:ph type="ctrTitle"/>
          </p:nvPr>
        </p:nvSpPr>
        <p:spPr/>
        <p:txBody>
          <a:bodyPr/>
          <a:lstStyle/>
          <a:p>
            <a:r>
              <a:rPr lang="en-GB" dirty="0"/>
              <a:t>How to create a skills-based CV</a:t>
            </a:r>
          </a:p>
        </p:txBody>
      </p:sp>
      <p:sp>
        <p:nvSpPr>
          <p:cNvPr id="3" name="Subtitle 2">
            <a:extLst>
              <a:ext uri="{FF2B5EF4-FFF2-40B4-BE49-F238E27FC236}">
                <a16:creationId xmlns:a16="http://schemas.microsoft.com/office/drawing/2014/main" id="{23CAB0AB-C0D1-87A7-4650-6208AC51D5B3}"/>
              </a:ext>
            </a:extLst>
          </p:cNvPr>
          <p:cNvSpPr>
            <a:spLocks noGrp="1"/>
          </p:cNvSpPr>
          <p:nvPr>
            <p:ph type="subTitle" idx="1"/>
          </p:nvPr>
        </p:nvSpPr>
        <p:spPr/>
        <p:txBody>
          <a:bodyPr/>
          <a:lstStyle/>
          <a:p>
            <a:r>
              <a:rPr lang="en-GB" sz="1800" dirty="0">
                <a:latin typeface="Segoe UI" panose="020B0502040204020203" pitchFamily="34" charset="0"/>
              </a:rPr>
              <a:t>Oldfield School Y10 CV Workshop</a:t>
            </a:r>
            <a:endParaRPr lang="en-GB" dirty="0"/>
          </a:p>
        </p:txBody>
      </p:sp>
      <p:pic>
        <p:nvPicPr>
          <p:cNvPr id="5" name="Picture 4" descr="Person using laptop">
            <a:extLst>
              <a:ext uri="{FF2B5EF4-FFF2-40B4-BE49-F238E27FC236}">
                <a16:creationId xmlns:a16="http://schemas.microsoft.com/office/drawing/2014/main" id="{775AA60E-0E10-9D22-814E-03A35F2B3CD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488936" y="3438524"/>
            <a:ext cx="4108610" cy="2742820"/>
          </a:xfrm>
          <a:prstGeom prst="rect">
            <a:avLst/>
          </a:prstGeom>
        </p:spPr>
      </p:pic>
    </p:spTree>
    <p:extLst>
      <p:ext uri="{BB962C8B-B14F-4D97-AF65-F5344CB8AC3E}">
        <p14:creationId xmlns:p14="http://schemas.microsoft.com/office/powerpoint/2010/main" val="418891885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5628-B31C-4CD5-ADAD-33D09F96EC24}"/>
              </a:ext>
            </a:extLst>
          </p:cNvPr>
          <p:cNvSpPr>
            <a:spLocks noGrp="1"/>
          </p:cNvSpPr>
          <p:nvPr>
            <p:ph type="title"/>
          </p:nvPr>
        </p:nvSpPr>
        <p:spPr/>
        <p:txBody>
          <a:bodyPr/>
          <a:lstStyle/>
          <a:p>
            <a:r>
              <a:rPr lang="en-GB" dirty="0"/>
              <a:t>Slide 1: Overview of today’s workshop</a:t>
            </a:r>
          </a:p>
        </p:txBody>
      </p:sp>
      <p:sp>
        <p:nvSpPr>
          <p:cNvPr id="3" name="Content Placeholder 2">
            <a:extLst>
              <a:ext uri="{FF2B5EF4-FFF2-40B4-BE49-F238E27FC236}">
                <a16:creationId xmlns:a16="http://schemas.microsoft.com/office/drawing/2014/main" id="{1280A360-09D6-417A-AA7C-646786FFBCF5}"/>
              </a:ext>
            </a:extLst>
          </p:cNvPr>
          <p:cNvSpPr>
            <a:spLocks noGrp="1"/>
          </p:cNvSpPr>
          <p:nvPr>
            <p:ph idx="1"/>
          </p:nvPr>
        </p:nvSpPr>
        <p:spPr/>
        <p:txBody>
          <a:bodyPr/>
          <a:lstStyle/>
          <a:p>
            <a:pPr marL="342900" indent="-342900">
              <a:buFont typeface="Arial" panose="020B0604020202020204" pitchFamily="34" charset="0"/>
              <a:buChar char="•"/>
            </a:pPr>
            <a:r>
              <a:rPr lang="en-GB" dirty="0"/>
              <a:t>What a CV is and how we are to create one</a:t>
            </a:r>
          </a:p>
          <a:p>
            <a:pPr marL="342900" indent="-342900">
              <a:buFont typeface="Arial" panose="020B0604020202020204" pitchFamily="34" charset="0"/>
              <a:buChar char="•"/>
            </a:pPr>
            <a:r>
              <a:rPr lang="en-GB" dirty="0"/>
              <a:t>A short YouTube video on how to put a CV together</a:t>
            </a:r>
          </a:p>
          <a:p>
            <a:pPr marL="342900" indent="-342900">
              <a:buFont typeface="Arial" panose="020B0604020202020204" pitchFamily="34" charset="0"/>
              <a:buChar char="•"/>
            </a:pPr>
            <a:r>
              <a:rPr lang="en-GB" dirty="0"/>
              <a:t>The primary sections to be included in your CV</a:t>
            </a:r>
          </a:p>
          <a:p>
            <a:pPr marL="342900" indent="-342900">
              <a:buFont typeface="Arial" panose="020B0604020202020204" pitchFamily="34" charset="0"/>
              <a:buChar char="•"/>
            </a:pPr>
            <a:r>
              <a:rPr lang="en-GB" dirty="0"/>
              <a:t>Any questions from today’s session</a:t>
            </a:r>
          </a:p>
          <a:p>
            <a:pPr marL="342900" indent="-342900">
              <a:buFont typeface="Arial" panose="020B0604020202020204" pitchFamily="34" charset="0"/>
              <a:buChar char="•"/>
            </a:pPr>
            <a:r>
              <a:rPr lang="en-GB" dirty="0"/>
              <a:t>Free online resources for you to research for yourself</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pic>
        <p:nvPicPr>
          <p:cNvPr id="5" name="Picture 4" descr="Person sitting and writing">
            <a:extLst>
              <a:ext uri="{FF2B5EF4-FFF2-40B4-BE49-F238E27FC236}">
                <a16:creationId xmlns:a16="http://schemas.microsoft.com/office/drawing/2014/main" id="{C4EDF893-ED89-22F7-1B4F-E578C3A39A45}"/>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520943">
            <a:off x="8176591" y="3975652"/>
            <a:ext cx="3366052" cy="2776330"/>
          </a:xfrm>
          <a:prstGeom prst="rect">
            <a:avLst/>
          </a:prstGeom>
        </p:spPr>
      </p:pic>
    </p:spTree>
    <p:extLst>
      <p:ext uri="{BB962C8B-B14F-4D97-AF65-F5344CB8AC3E}">
        <p14:creationId xmlns:p14="http://schemas.microsoft.com/office/powerpoint/2010/main" val="3125469412"/>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HOW TO WRITE A WINNING C.V. | BBC Make It">
            <a:hlinkClick r:id="" action="ppaction://media"/>
            <a:extLst>
              <a:ext uri="{FF2B5EF4-FFF2-40B4-BE49-F238E27FC236}">
                <a16:creationId xmlns:a16="http://schemas.microsoft.com/office/drawing/2014/main" id="{705DFE8F-DAEA-7CB5-3D5F-E84122B469F4}"/>
              </a:ext>
            </a:extLst>
          </p:cNvPr>
          <p:cNvPicPr>
            <a:picLocks noRot="1" noChangeAspect="1"/>
          </p:cNvPicPr>
          <p:nvPr>
            <a:videoFile r:link="rId1"/>
          </p:nvPr>
        </p:nvPicPr>
        <p:blipFill>
          <a:blip r:embed="rId4"/>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1998922116"/>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0E933-5600-CD9C-867D-B1C7FA255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B0614-C9A6-56CB-8469-D13B6EFEFD4D}"/>
              </a:ext>
            </a:extLst>
          </p:cNvPr>
          <p:cNvSpPr>
            <a:spLocks noGrp="1"/>
          </p:cNvSpPr>
          <p:nvPr>
            <p:ph type="title"/>
          </p:nvPr>
        </p:nvSpPr>
        <p:spPr/>
        <p:txBody>
          <a:bodyPr/>
          <a:lstStyle/>
          <a:p>
            <a:r>
              <a:rPr lang="en-GB" dirty="0"/>
              <a:t>Slide 1a: Your Name</a:t>
            </a:r>
          </a:p>
        </p:txBody>
      </p:sp>
      <p:sp>
        <p:nvSpPr>
          <p:cNvPr id="3" name="Content Placeholder 2">
            <a:extLst>
              <a:ext uri="{FF2B5EF4-FFF2-40B4-BE49-F238E27FC236}">
                <a16:creationId xmlns:a16="http://schemas.microsoft.com/office/drawing/2014/main" id="{150B64BB-AFD2-256E-A189-9D31992F4E7A}"/>
              </a:ext>
            </a:extLst>
          </p:cNvPr>
          <p:cNvSpPr>
            <a:spLocks noGrp="1"/>
          </p:cNvSpPr>
          <p:nvPr>
            <p:ph idx="1"/>
          </p:nvPr>
        </p:nvSpPr>
        <p:spPr/>
        <p:txBody>
          <a:bodyPr/>
          <a:lstStyle/>
          <a:p>
            <a:pPr marL="342900" indent="-342900">
              <a:buFont typeface="Arial" panose="020B0604020202020204" pitchFamily="34" charset="0"/>
              <a:buChar char="•"/>
            </a:pPr>
            <a:r>
              <a:rPr lang="en-GB" dirty="0"/>
              <a:t>Clearly shows who the CV belongs to</a:t>
            </a:r>
          </a:p>
          <a:p>
            <a:pPr marL="342900" indent="-342900">
              <a:buFont typeface="Arial" panose="020B0604020202020204" pitchFamily="34" charset="0"/>
              <a:buChar char="•"/>
            </a:pPr>
            <a:r>
              <a:rPr lang="en-GB" dirty="0"/>
              <a:t>Helps employers remember you</a:t>
            </a:r>
          </a:p>
          <a:p>
            <a:pPr marL="342900" indent="-342900">
              <a:buFont typeface="Arial" panose="020B0604020202020204" pitchFamily="34" charset="0"/>
              <a:buChar char="•"/>
            </a:pPr>
            <a:r>
              <a:rPr lang="en-GB" dirty="0"/>
              <a:t>Important for personal branding</a:t>
            </a:r>
          </a:p>
          <a:p>
            <a:pPr marL="342900" indent="-342900">
              <a:buFont typeface="Arial" panose="020B0604020202020204" pitchFamily="34" charset="0"/>
              <a:buChar char="•"/>
            </a:pPr>
            <a:r>
              <a:rPr lang="en-GB" dirty="0"/>
              <a:t>Question: "Why is it important to have your name clearly </a:t>
            </a:r>
            <a:br>
              <a:rPr lang="en-GB" dirty="0"/>
            </a:br>
            <a:r>
              <a:rPr lang="en-GB" dirty="0"/>
              <a:t>visible on your CV?"</a:t>
            </a:r>
          </a:p>
        </p:txBody>
      </p:sp>
      <p:pic>
        <p:nvPicPr>
          <p:cNvPr id="7" name="Picture 6" descr="Man in business attire standing on office balcony">
            <a:extLst>
              <a:ext uri="{FF2B5EF4-FFF2-40B4-BE49-F238E27FC236}">
                <a16:creationId xmlns:a16="http://schemas.microsoft.com/office/drawing/2014/main" id="{BADEE399-8025-5813-11CB-5C3C1C61A5F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477460">
            <a:off x="8893743" y="2618070"/>
            <a:ext cx="2743201" cy="3792355"/>
          </a:xfrm>
          <a:prstGeom prst="rect">
            <a:avLst/>
          </a:prstGeom>
        </p:spPr>
      </p:pic>
    </p:spTree>
    <p:extLst>
      <p:ext uri="{BB962C8B-B14F-4D97-AF65-F5344CB8AC3E}">
        <p14:creationId xmlns:p14="http://schemas.microsoft.com/office/powerpoint/2010/main" val="1322160813"/>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22EB0-1858-5D41-1732-548E50D4A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1D07D-C1AB-2CE1-E569-BFFE79CB76BC}"/>
              </a:ext>
            </a:extLst>
          </p:cNvPr>
          <p:cNvSpPr>
            <a:spLocks noGrp="1"/>
          </p:cNvSpPr>
          <p:nvPr>
            <p:ph type="title"/>
          </p:nvPr>
        </p:nvSpPr>
        <p:spPr/>
        <p:txBody>
          <a:bodyPr/>
          <a:lstStyle/>
          <a:p>
            <a:r>
              <a:rPr lang="en-GB" dirty="0">
                <a:solidFill>
                  <a:srgbClr val="8BBD33"/>
                </a:solidFill>
              </a:rPr>
              <a:t>Slide 1b: Your Name</a:t>
            </a:r>
          </a:p>
        </p:txBody>
      </p:sp>
      <p:sp>
        <p:nvSpPr>
          <p:cNvPr id="3" name="Content Placeholder 2">
            <a:extLst>
              <a:ext uri="{FF2B5EF4-FFF2-40B4-BE49-F238E27FC236}">
                <a16:creationId xmlns:a16="http://schemas.microsoft.com/office/drawing/2014/main" id="{4F02488C-8D60-F152-9A35-5FE3506A7A0F}"/>
              </a:ext>
            </a:extLst>
          </p:cNvPr>
          <p:cNvSpPr>
            <a:spLocks noGrp="1"/>
          </p:cNvSpPr>
          <p:nvPr>
            <p:ph idx="1"/>
          </p:nvPr>
        </p:nvSpPr>
        <p:spPr/>
        <p:txBody>
          <a:bodyPr/>
          <a:lstStyle/>
          <a:p>
            <a:pPr marL="342900" indent="-342900">
              <a:buFont typeface="Arial" panose="020B0604020202020204" pitchFamily="34" charset="0"/>
              <a:buChar char="•"/>
            </a:pPr>
            <a:r>
              <a:rPr lang="en-GB" dirty="0"/>
              <a:t>Identification: Your name is your primary identifier</a:t>
            </a:r>
          </a:p>
          <a:p>
            <a:pPr marL="342900" indent="-342900">
              <a:buFont typeface="Arial" panose="020B0604020202020204" pitchFamily="34" charset="0"/>
              <a:buChar char="•"/>
            </a:pPr>
            <a:r>
              <a:rPr lang="en-GB" dirty="0"/>
              <a:t>Professionalism: Demonstrate your attention to detail </a:t>
            </a:r>
          </a:p>
          <a:p>
            <a:pPr marL="342900" indent="-342900">
              <a:buFont typeface="Arial" panose="020B0604020202020204" pitchFamily="34" charset="0"/>
              <a:buChar char="•"/>
            </a:pPr>
            <a:r>
              <a:rPr lang="en-GB" dirty="0"/>
              <a:t>Contact Information: Your name and contact details linked</a:t>
            </a:r>
          </a:p>
          <a:p>
            <a:pPr marL="342900" indent="-342900">
              <a:buFont typeface="Arial" panose="020B0604020202020204" pitchFamily="34" charset="0"/>
              <a:buChar char="•"/>
            </a:pPr>
            <a:r>
              <a:rPr lang="en-GB" dirty="0"/>
              <a:t>First Impression: Create a positive first impression</a:t>
            </a:r>
          </a:p>
        </p:txBody>
      </p:sp>
      <p:pic>
        <p:nvPicPr>
          <p:cNvPr id="7" name="Picture 6" descr="Man in business attire standing on office balcony">
            <a:extLst>
              <a:ext uri="{FF2B5EF4-FFF2-40B4-BE49-F238E27FC236}">
                <a16:creationId xmlns:a16="http://schemas.microsoft.com/office/drawing/2014/main" id="{318E9A9C-4B93-CE90-19D8-E9320F244E3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477460">
            <a:off x="8893743" y="2618070"/>
            <a:ext cx="2743201" cy="3792355"/>
          </a:xfrm>
          <a:prstGeom prst="rect">
            <a:avLst/>
          </a:prstGeom>
        </p:spPr>
      </p:pic>
    </p:spTree>
    <p:extLst>
      <p:ext uri="{BB962C8B-B14F-4D97-AF65-F5344CB8AC3E}">
        <p14:creationId xmlns:p14="http://schemas.microsoft.com/office/powerpoint/2010/main" val="3914524647"/>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5628-B31C-4CD5-ADAD-33D09F96EC24}"/>
              </a:ext>
            </a:extLst>
          </p:cNvPr>
          <p:cNvSpPr>
            <a:spLocks noGrp="1"/>
          </p:cNvSpPr>
          <p:nvPr>
            <p:ph type="title"/>
          </p:nvPr>
        </p:nvSpPr>
        <p:spPr/>
        <p:txBody>
          <a:bodyPr/>
          <a:lstStyle/>
          <a:p>
            <a:r>
              <a:rPr lang="en-GB" sz="3600" dirty="0">
                <a:effectLst/>
                <a:latin typeface="Segoe UI" panose="020B0502040204020203" pitchFamily="34" charset="0"/>
              </a:rPr>
              <a:t>Slide 2a: Your Contact Information</a:t>
            </a:r>
            <a:br>
              <a:rPr lang="en-GB" sz="3600" dirty="0">
                <a:effectLst/>
                <a:latin typeface="Segoe UI" panose="020B0502040204020203" pitchFamily="34" charset="0"/>
              </a:rPr>
            </a:br>
            <a:br>
              <a:rPr lang="en-GB" dirty="0"/>
            </a:br>
            <a:endParaRPr lang="en-GB" dirty="0"/>
          </a:p>
        </p:txBody>
      </p:sp>
      <p:sp>
        <p:nvSpPr>
          <p:cNvPr id="3" name="Content Placeholder 2">
            <a:extLst>
              <a:ext uri="{FF2B5EF4-FFF2-40B4-BE49-F238E27FC236}">
                <a16:creationId xmlns:a16="http://schemas.microsoft.com/office/drawing/2014/main" id="{1280A360-09D6-417A-AA7C-646786FFBCF5}"/>
              </a:ext>
            </a:extLst>
          </p:cNvPr>
          <p:cNvSpPr>
            <a:spLocks noGrp="1"/>
          </p:cNvSpPr>
          <p:nvPr>
            <p:ph idx="1"/>
          </p:nvPr>
        </p:nvSpPr>
        <p:spPr/>
        <p:txBody>
          <a:bodyPr/>
          <a:lstStyle/>
          <a:p>
            <a:pPr marL="342000" indent="-342000" rtl="0" fontAlgn="ctr">
              <a:spcBef>
                <a:spcPts val="576"/>
              </a:spcBef>
              <a:spcAft>
                <a:spcPts val="0"/>
              </a:spcAft>
              <a:buFont typeface="Arial" panose="020B0604020202020204" pitchFamily="34" charset="0"/>
              <a:buChar char="•"/>
            </a:pPr>
            <a:r>
              <a:rPr lang="en-GB" sz="2400" dirty="0">
                <a:effectLst/>
              </a:rPr>
              <a:t> Allows employers to contact you</a:t>
            </a:r>
          </a:p>
          <a:p>
            <a:pPr marL="342000" indent="-342000" rtl="0" fontAlgn="ctr">
              <a:spcBef>
                <a:spcPts val="576"/>
              </a:spcBef>
              <a:spcAft>
                <a:spcPts val="0"/>
              </a:spcAft>
              <a:buFont typeface="Arial" panose="020B0604020202020204" pitchFamily="34" charset="0"/>
              <a:buChar char="•"/>
            </a:pPr>
            <a:r>
              <a:rPr lang="en-GB" sz="2400" dirty="0">
                <a:effectLst/>
              </a:rPr>
              <a:t> Includes phone number, email, and your town/city</a:t>
            </a:r>
          </a:p>
          <a:p>
            <a:pPr marL="342000" indent="-342000" rtl="0" fontAlgn="ctr">
              <a:spcBef>
                <a:spcPts val="576"/>
              </a:spcBef>
              <a:spcAft>
                <a:spcPts val="0"/>
              </a:spcAft>
              <a:buFont typeface="Arial" panose="020B0604020202020204" pitchFamily="34" charset="0"/>
              <a:buChar char="•"/>
            </a:pPr>
            <a:r>
              <a:rPr lang="en-GB" sz="2400" dirty="0">
                <a:effectLst/>
              </a:rPr>
              <a:t> Makes sure you can easily be contacted for interviews</a:t>
            </a:r>
          </a:p>
          <a:p>
            <a:pPr marL="342000" indent="-342000" rtl="0" fontAlgn="ctr">
              <a:spcBef>
                <a:spcPts val="576"/>
              </a:spcBef>
              <a:spcAft>
                <a:spcPts val="0"/>
              </a:spcAft>
              <a:buFont typeface="Arial" panose="020B0604020202020204" pitchFamily="34" charset="0"/>
              <a:buChar char="•"/>
            </a:pPr>
            <a:r>
              <a:rPr lang="en-GB" sz="2400" dirty="0">
                <a:effectLst/>
              </a:rPr>
              <a:t> Question: "What contact information should you include on your CV?"</a:t>
            </a:r>
            <a:endParaRPr lang="en-GB" dirty="0"/>
          </a:p>
        </p:txBody>
      </p:sp>
      <p:pic>
        <p:nvPicPr>
          <p:cNvPr id="5" name="Picture 4" descr="Close up of person using smartphone">
            <a:extLst>
              <a:ext uri="{FF2B5EF4-FFF2-40B4-BE49-F238E27FC236}">
                <a16:creationId xmlns:a16="http://schemas.microsoft.com/office/drawing/2014/main" id="{19F3561B-79D2-0C85-938D-4538E214986B}"/>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57053">
            <a:off x="7739439" y="3819022"/>
            <a:ext cx="3706714" cy="3194774"/>
          </a:xfrm>
          <a:prstGeom prst="rect">
            <a:avLst/>
          </a:prstGeom>
        </p:spPr>
      </p:pic>
    </p:spTree>
    <p:extLst>
      <p:ext uri="{BB962C8B-B14F-4D97-AF65-F5344CB8AC3E}">
        <p14:creationId xmlns:p14="http://schemas.microsoft.com/office/powerpoint/2010/main" val="4235311931"/>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307D8-4F7D-798D-DDA6-A7F3C6D17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4D093-03A1-4EDD-28D3-D060743C7D8D}"/>
              </a:ext>
            </a:extLst>
          </p:cNvPr>
          <p:cNvSpPr>
            <a:spLocks noGrp="1"/>
          </p:cNvSpPr>
          <p:nvPr>
            <p:ph type="title"/>
          </p:nvPr>
        </p:nvSpPr>
        <p:spPr/>
        <p:txBody>
          <a:bodyPr/>
          <a:lstStyle/>
          <a:p>
            <a:r>
              <a:rPr lang="en-GB" sz="3600" dirty="0">
                <a:solidFill>
                  <a:srgbClr val="8BBD33"/>
                </a:solidFill>
                <a:effectLst/>
                <a:latin typeface="Segoe UI" panose="020B0502040204020203" pitchFamily="34" charset="0"/>
              </a:rPr>
              <a:t>Slide 2b: Your Contact Information</a:t>
            </a:r>
            <a:br>
              <a:rPr lang="en-GB" sz="3600" dirty="0">
                <a:effectLst/>
                <a:latin typeface="Segoe UI" panose="020B0502040204020203" pitchFamily="34" charset="0"/>
              </a:rPr>
            </a:br>
            <a:br>
              <a:rPr lang="en-GB" dirty="0"/>
            </a:br>
            <a:endParaRPr lang="en-GB" dirty="0"/>
          </a:p>
        </p:txBody>
      </p:sp>
      <p:sp>
        <p:nvSpPr>
          <p:cNvPr id="3" name="Content Placeholder 2">
            <a:extLst>
              <a:ext uri="{FF2B5EF4-FFF2-40B4-BE49-F238E27FC236}">
                <a16:creationId xmlns:a16="http://schemas.microsoft.com/office/drawing/2014/main" id="{73682D03-5DCB-D57E-E34F-59352F91D6CF}"/>
              </a:ext>
            </a:extLst>
          </p:cNvPr>
          <p:cNvSpPr>
            <a:spLocks noGrp="1"/>
          </p:cNvSpPr>
          <p:nvPr>
            <p:ph idx="1"/>
          </p:nvPr>
        </p:nvSpPr>
        <p:spPr/>
        <p:txBody>
          <a:bodyPr/>
          <a:lstStyle/>
          <a:p>
            <a:pPr marL="342000" indent="-342000" rtl="0" fontAlgn="ctr">
              <a:spcBef>
                <a:spcPts val="576"/>
              </a:spcBef>
              <a:spcAft>
                <a:spcPts val="0"/>
              </a:spcAft>
              <a:buFont typeface="Arial" panose="020B0604020202020204" pitchFamily="34" charset="0"/>
              <a:buChar char="•"/>
            </a:pPr>
            <a:r>
              <a:rPr lang="en-GB" sz="2400" dirty="0">
                <a:effectLst/>
              </a:rPr>
              <a:t>Full Name: Your first and last name prominent</a:t>
            </a:r>
          </a:p>
          <a:p>
            <a:pPr marL="342000" indent="-342000" rtl="0" fontAlgn="ctr">
              <a:spcBef>
                <a:spcPts val="576"/>
              </a:spcBef>
              <a:spcAft>
                <a:spcPts val="0"/>
              </a:spcAft>
              <a:buFont typeface="Arial" panose="020B0604020202020204" pitchFamily="34" charset="0"/>
              <a:buChar char="•"/>
            </a:pPr>
            <a:r>
              <a:rPr lang="en-GB" sz="2400" dirty="0">
                <a:effectLst/>
              </a:rPr>
              <a:t>Phone Number: A reliable number</a:t>
            </a:r>
          </a:p>
          <a:p>
            <a:pPr marL="342000" indent="-342000" rtl="0" fontAlgn="ctr">
              <a:spcBef>
                <a:spcPts val="576"/>
              </a:spcBef>
              <a:spcAft>
                <a:spcPts val="0"/>
              </a:spcAft>
              <a:buFont typeface="Arial" panose="020B0604020202020204" pitchFamily="34" charset="0"/>
              <a:buChar char="•"/>
            </a:pPr>
            <a:r>
              <a:rPr lang="en-GB" sz="2400" dirty="0">
                <a:effectLst/>
              </a:rPr>
              <a:t>Email Address: Professional email address (includes your name) </a:t>
            </a:r>
          </a:p>
          <a:p>
            <a:pPr marL="342000" indent="-342000" rtl="0" fontAlgn="ctr">
              <a:spcBef>
                <a:spcPts val="576"/>
              </a:spcBef>
              <a:spcAft>
                <a:spcPts val="0"/>
              </a:spcAft>
              <a:buFont typeface="Arial" panose="020B0604020202020204" pitchFamily="34" charset="0"/>
              <a:buChar char="•"/>
            </a:pPr>
            <a:r>
              <a:rPr lang="en-GB" sz="2400" dirty="0">
                <a:effectLst/>
              </a:rPr>
              <a:t>Address: Optional or just town &amp; postcode</a:t>
            </a:r>
          </a:p>
          <a:p>
            <a:pPr marL="342000" indent="-342000" rtl="0" fontAlgn="ctr">
              <a:spcBef>
                <a:spcPts val="576"/>
              </a:spcBef>
              <a:spcAft>
                <a:spcPts val="0"/>
              </a:spcAft>
              <a:buFont typeface="Arial" panose="020B0604020202020204" pitchFamily="34" charset="0"/>
              <a:buChar char="•"/>
            </a:pPr>
            <a:r>
              <a:rPr lang="en-GB" sz="2400" dirty="0">
                <a:effectLst/>
              </a:rPr>
              <a:t>LinkedIn Profile: If you have one</a:t>
            </a:r>
          </a:p>
          <a:p>
            <a:pPr marL="342000" indent="-342000" rtl="0" fontAlgn="ctr">
              <a:spcBef>
                <a:spcPts val="576"/>
              </a:spcBef>
              <a:spcAft>
                <a:spcPts val="0"/>
              </a:spcAft>
              <a:buFont typeface="Arial" panose="020B0604020202020204" pitchFamily="34" charset="0"/>
              <a:buChar char="•"/>
            </a:pPr>
            <a:r>
              <a:rPr lang="en-GB" sz="2400" dirty="0">
                <a:effectLst/>
              </a:rPr>
              <a:t>Professional Website or Portfolio: If relevant</a:t>
            </a:r>
          </a:p>
        </p:txBody>
      </p:sp>
      <p:pic>
        <p:nvPicPr>
          <p:cNvPr id="5" name="Picture 4" descr="Close up of person using smartphone">
            <a:extLst>
              <a:ext uri="{FF2B5EF4-FFF2-40B4-BE49-F238E27FC236}">
                <a16:creationId xmlns:a16="http://schemas.microsoft.com/office/drawing/2014/main" id="{EA467BED-C888-9B48-7634-A4E42AB92F4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57053">
            <a:off x="7739439" y="3819022"/>
            <a:ext cx="3706714" cy="3194774"/>
          </a:xfrm>
          <a:prstGeom prst="rect">
            <a:avLst/>
          </a:prstGeom>
        </p:spPr>
      </p:pic>
    </p:spTree>
    <p:extLst>
      <p:ext uri="{BB962C8B-B14F-4D97-AF65-F5344CB8AC3E}">
        <p14:creationId xmlns:p14="http://schemas.microsoft.com/office/powerpoint/2010/main" val="295678231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5628-B31C-4CD5-ADAD-33D09F96EC24}"/>
              </a:ext>
            </a:extLst>
          </p:cNvPr>
          <p:cNvSpPr>
            <a:spLocks noGrp="1"/>
          </p:cNvSpPr>
          <p:nvPr>
            <p:ph type="title"/>
          </p:nvPr>
        </p:nvSpPr>
        <p:spPr/>
        <p:txBody>
          <a:bodyPr/>
          <a:lstStyle/>
          <a:p>
            <a:r>
              <a:rPr lang="en-GB" dirty="0"/>
              <a:t>Slide </a:t>
            </a:r>
            <a:r>
              <a:rPr lang="en-GB" dirty="0" err="1"/>
              <a:t>3a</a:t>
            </a:r>
            <a:r>
              <a:rPr lang="en-GB" dirty="0"/>
              <a:t>: A Personal Profile</a:t>
            </a:r>
          </a:p>
        </p:txBody>
      </p:sp>
      <p:sp>
        <p:nvSpPr>
          <p:cNvPr id="3" name="Content Placeholder 2">
            <a:extLst>
              <a:ext uri="{FF2B5EF4-FFF2-40B4-BE49-F238E27FC236}">
                <a16:creationId xmlns:a16="http://schemas.microsoft.com/office/drawing/2014/main" id="{1280A360-09D6-417A-AA7C-646786FFBCF5}"/>
              </a:ext>
            </a:extLst>
          </p:cNvPr>
          <p:cNvSpPr>
            <a:spLocks noGrp="1"/>
          </p:cNvSpPr>
          <p:nvPr>
            <p:ph idx="1"/>
          </p:nvPr>
        </p:nvSpPr>
        <p:spPr/>
        <p:txBody>
          <a:bodyPr/>
          <a:lstStyle/>
          <a:p>
            <a:pPr marL="342000" lvl="1" indent="-342000" fontAlgn="ctr">
              <a:spcBef>
                <a:spcPts val="576"/>
              </a:spcBef>
              <a:spcAft>
                <a:spcPts val="0"/>
              </a:spcAft>
            </a:pPr>
            <a:r>
              <a:rPr lang="en-GB" sz="2400" dirty="0">
                <a:effectLst/>
              </a:rPr>
              <a:t>Gives a summary of who you are</a:t>
            </a:r>
          </a:p>
          <a:p>
            <a:pPr marL="342000" lvl="1" indent="-342000" fontAlgn="ctr">
              <a:spcBef>
                <a:spcPts val="576"/>
              </a:spcBef>
              <a:spcAft>
                <a:spcPts val="0"/>
              </a:spcAft>
            </a:pPr>
            <a:r>
              <a:rPr lang="en-GB" sz="2400" dirty="0">
                <a:effectLst/>
              </a:rPr>
              <a:t>Highlights your career goals and key strengths</a:t>
            </a:r>
          </a:p>
          <a:p>
            <a:pPr marL="342000" lvl="1" indent="-342000" fontAlgn="ctr">
              <a:spcBef>
                <a:spcPts val="576"/>
              </a:spcBef>
              <a:spcAft>
                <a:spcPts val="0"/>
              </a:spcAft>
            </a:pPr>
            <a:r>
              <a:rPr lang="en-GB" sz="2400" dirty="0">
                <a:effectLst/>
              </a:rPr>
              <a:t>Quickly grabs the employer's attention</a:t>
            </a:r>
          </a:p>
          <a:p>
            <a:pPr marL="342000" lvl="1" indent="-342000" fontAlgn="ctr">
              <a:spcBef>
                <a:spcPts val="576"/>
              </a:spcBef>
              <a:spcAft>
                <a:spcPts val="0"/>
              </a:spcAft>
            </a:pPr>
            <a:r>
              <a:rPr lang="en-GB" sz="2400" dirty="0">
                <a:effectLst/>
              </a:rPr>
              <a:t>Question: "What should you include in your personal profile?"</a:t>
            </a:r>
            <a:endParaRPr lang="en-GB" sz="2400" dirty="0"/>
          </a:p>
        </p:txBody>
      </p:sp>
      <p:pic>
        <p:nvPicPr>
          <p:cNvPr id="5" name="Picture 4" descr="Portrait of person smiling">
            <a:extLst>
              <a:ext uri="{FF2B5EF4-FFF2-40B4-BE49-F238E27FC236}">
                <a16:creationId xmlns:a16="http://schemas.microsoft.com/office/drawing/2014/main" id="{D6329E20-C829-B0CD-0EFC-28429B1120C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64756">
            <a:off x="8347478" y="3762936"/>
            <a:ext cx="3096650" cy="3139324"/>
          </a:xfrm>
          <a:prstGeom prst="rect">
            <a:avLst/>
          </a:prstGeom>
        </p:spPr>
      </p:pic>
    </p:spTree>
    <p:extLst>
      <p:ext uri="{BB962C8B-B14F-4D97-AF65-F5344CB8AC3E}">
        <p14:creationId xmlns:p14="http://schemas.microsoft.com/office/powerpoint/2010/main" val="3816649334"/>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04262-1A96-9028-D6D7-505974E5C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86798-B09F-012B-33A9-60EE301C8FF5}"/>
              </a:ext>
            </a:extLst>
          </p:cNvPr>
          <p:cNvSpPr>
            <a:spLocks noGrp="1"/>
          </p:cNvSpPr>
          <p:nvPr>
            <p:ph type="title"/>
          </p:nvPr>
        </p:nvSpPr>
        <p:spPr/>
        <p:txBody>
          <a:bodyPr/>
          <a:lstStyle/>
          <a:p>
            <a:r>
              <a:rPr lang="en-GB" dirty="0">
                <a:solidFill>
                  <a:srgbClr val="8BBD33"/>
                </a:solidFill>
              </a:rPr>
              <a:t>Slide 3b: A Personal Profile</a:t>
            </a:r>
          </a:p>
        </p:txBody>
      </p:sp>
      <p:sp>
        <p:nvSpPr>
          <p:cNvPr id="3" name="Content Placeholder 2">
            <a:extLst>
              <a:ext uri="{FF2B5EF4-FFF2-40B4-BE49-F238E27FC236}">
                <a16:creationId xmlns:a16="http://schemas.microsoft.com/office/drawing/2014/main" id="{DEF33547-2125-645A-8D42-ED6D217B7348}"/>
              </a:ext>
            </a:extLst>
          </p:cNvPr>
          <p:cNvSpPr>
            <a:spLocks noGrp="1"/>
          </p:cNvSpPr>
          <p:nvPr>
            <p:ph idx="1"/>
          </p:nvPr>
        </p:nvSpPr>
        <p:spPr/>
        <p:txBody>
          <a:bodyPr/>
          <a:lstStyle/>
          <a:p>
            <a:pPr marL="342000" lvl="1" indent="-342000" fontAlgn="ctr">
              <a:spcBef>
                <a:spcPts val="576"/>
              </a:spcBef>
              <a:spcAft>
                <a:spcPts val="0"/>
              </a:spcAft>
            </a:pPr>
            <a:r>
              <a:rPr lang="en-GB" sz="2400" dirty="0">
                <a:effectLst/>
              </a:rPr>
              <a:t>Introduction: Who you are</a:t>
            </a:r>
          </a:p>
          <a:p>
            <a:pPr marL="342000" lvl="1" indent="-342000" fontAlgn="ctr">
              <a:spcBef>
                <a:spcPts val="576"/>
              </a:spcBef>
              <a:spcAft>
                <a:spcPts val="0"/>
              </a:spcAft>
            </a:pPr>
            <a:r>
              <a:rPr lang="en-GB" sz="2400" dirty="0">
                <a:effectLst/>
              </a:rPr>
              <a:t>Key Skills: Highlight the most relevant skills and how they relate to the role</a:t>
            </a:r>
          </a:p>
          <a:p>
            <a:pPr marL="342000" lvl="1" indent="-342000" fontAlgn="ctr">
              <a:spcBef>
                <a:spcPts val="576"/>
              </a:spcBef>
              <a:spcAft>
                <a:spcPts val="0"/>
              </a:spcAft>
            </a:pPr>
            <a:r>
              <a:rPr lang="en-GB" sz="2400" dirty="0">
                <a:effectLst/>
              </a:rPr>
              <a:t>Experience: Summarize your most significant achievements and experiences</a:t>
            </a:r>
          </a:p>
          <a:p>
            <a:pPr marL="342000" lvl="1" indent="-342000" fontAlgn="ctr">
              <a:spcBef>
                <a:spcPts val="576"/>
              </a:spcBef>
              <a:spcAft>
                <a:spcPts val="0"/>
              </a:spcAft>
            </a:pPr>
            <a:r>
              <a:rPr lang="en-GB" sz="2400" dirty="0">
                <a:effectLst/>
              </a:rPr>
              <a:t>Career Goals: Your aspirations and how they might align with the employer’s</a:t>
            </a:r>
            <a:endParaRPr lang="en-GB" sz="2400" dirty="0"/>
          </a:p>
        </p:txBody>
      </p:sp>
      <p:pic>
        <p:nvPicPr>
          <p:cNvPr id="5" name="Picture 4" descr="Portrait of person smiling">
            <a:extLst>
              <a:ext uri="{FF2B5EF4-FFF2-40B4-BE49-F238E27FC236}">
                <a16:creationId xmlns:a16="http://schemas.microsoft.com/office/drawing/2014/main" id="{5B0070CF-BD75-D967-392F-78846AE37935}"/>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64756">
            <a:off x="8347478" y="3762936"/>
            <a:ext cx="3096650" cy="3139324"/>
          </a:xfrm>
          <a:prstGeom prst="rect">
            <a:avLst/>
          </a:prstGeom>
        </p:spPr>
      </p:pic>
    </p:spTree>
    <p:extLst>
      <p:ext uri="{BB962C8B-B14F-4D97-AF65-F5344CB8AC3E}">
        <p14:creationId xmlns:p14="http://schemas.microsoft.com/office/powerpoint/2010/main" val="3982136678"/>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EBEDE-CF86-5F8A-C725-C7A3A144B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8CB45-2E21-E324-ADD1-FCB19054B0B5}"/>
              </a:ext>
            </a:extLst>
          </p:cNvPr>
          <p:cNvSpPr>
            <a:spLocks noGrp="1"/>
          </p:cNvSpPr>
          <p:nvPr>
            <p:ph type="title"/>
          </p:nvPr>
        </p:nvSpPr>
        <p:spPr/>
        <p:txBody>
          <a:bodyPr/>
          <a:lstStyle/>
          <a:p>
            <a:r>
              <a:rPr lang="en-GB" dirty="0"/>
              <a:t>Slide 4a: Your Education</a:t>
            </a:r>
          </a:p>
        </p:txBody>
      </p:sp>
      <p:sp>
        <p:nvSpPr>
          <p:cNvPr id="3" name="Content Placeholder 2">
            <a:extLst>
              <a:ext uri="{FF2B5EF4-FFF2-40B4-BE49-F238E27FC236}">
                <a16:creationId xmlns:a16="http://schemas.microsoft.com/office/drawing/2014/main" id="{F8366B15-74C4-7145-D142-043A3A86B94E}"/>
              </a:ext>
            </a:extLst>
          </p:cNvPr>
          <p:cNvSpPr>
            <a:spLocks noGrp="1"/>
          </p:cNvSpPr>
          <p:nvPr>
            <p:ph idx="1"/>
          </p:nvPr>
        </p:nvSpPr>
        <p:spPr/>
        <p:txBody>
          <a:bodyPr/>
          <a:lstStyle/>
          <a:p>
            <a:pPr lvl="1" fontAlgn="ctr">
              <a:lnSpc>
                <a:spcPct val="150000"/>
              </a:lnSpc>
              <a:spcBef>
                <a:spcPts val="0"/>
              </a:spcBef>
              <a:spcAft>
                <a:spcPts val="0"/>
              </a:spcAft>
            </a:pPr>
            <a:r>
              <a:rPr lang="en-GB" sz="2400" dirty="0">
                <a:effectLst/>
              </a:rPr>
              <a:t>Shows your academic background</a:t>
            </a:r>
          </a:p>
          <a:p>
            <a:pPr lvl="1" fontAlgn="ctr">
              <a:lnSpc>
                <a:spcPct val="150000"/>
              </a:lnSpc>
              <a:spcBef>
                <a:spcPts val="0"/>
              </a:spcBef>
              <a:spcAft>
                <a:spcPts val="0"/>
              </a:spcAft>
            </a:pPr>
            <a:r>
              <a:rPr lang="en-GB" sz="2400" dirty="0">
                <a:effectLst/>
              </a:rPr>
              <a:t>Demonstrates your qualifications</a:t>
            </a:r>
          </a:p>
          <a:p>
            <a:pPr lvl="1" fontAlgn="ctr">
              <a:lnSpc>
                <a:spcPct val="150000"/>
              </a:lnSpc>
              <a:spcBef>
                <a:spcPts val="0"/>
              </a:spcBef>
              <a:spcAft>
                <a:spcPts val="0"/>
              </a:spcAft>
            </a:pPr>
            <a:r>
              <a:rPr lang="en-GB" sz="2400" dirty="0">
                <a:effectLst/>
              </a:rPr>
              <a:t>Relevant to the job you are applying for</a:t>
            </a:r>
          </a:p>
          <a:p>
            <a:pPr lvl="1" fontAlgn="ctr">
              <a:lnSpc>
                <a:spcPct val="150000"/>
              </a:lnSpc>
              <a:spcBef>
                <a:spcPts val="0"/>
              </a:spcBef>
              <a:spcAft>
                <a:spcPts val="0"/>
              </a:spcAft>
            </a:pPr>
            <a:r>
              <a:rPr lang="en-GB" sz="2400" dirty="0">
                <a:effectLst/>
              </a:rPr>
              <a:t>Question: "Why is it important to list your education on your CV?"</a:t>
            </a:r>
            <a:endParaRPr lang="en-GB" sz="2400" dirty="0"/>
          </a:p>
        </p:txBody>
      </p:sp>
      <p:pic>
        <p:nvPicPr>
          <p:cNvPr id="8" name="Picture 7" descr="Graduates at a university graduation ceremony">
            <a:extLst>
              <a:ext uri="{FF2B5EF4-FFF2-40B4-BE49-F238E27FC236}">
                <a16:creationId xmlns:a16="http://schemas.microsoft.com/office/drawing/2014/main" id="{C02A1CAB-EB04-171F-89B5-45DD5F01A72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98418">
            <a:off x="8332245" y="4221968"/>
            <a:ext cx="3073975" cy="2885999"/>
          </a:xfrm>
          <a:prstGeom prst="rect">
            <a:avLst/>
          </a:prstGeom>
        </p:spPr>
      </p:pic>
    </p:spTree>
    <p:extLst>
      <p:ext uri="{BB962C8B-B14F-4D97-AF65-F5344CB8AC3E}">
        <p14:creationId xmlns:p14="http://schemas.microsoft.com/office/powerpoint/2010/main" val="3921860270"/>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4B707-EB9B-B8C6-C2F9-B5B4F8738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7EA35-C7D0-004A-BB36-BC80141991D6}"/>
              </a:ext>
            </a:extLst>
          </p:cNvPr>
          <p:cNvSpPr>
            <a:spLocks noGrp="1"/>
          </p:cNvSpPr>
          <p:nvPr>
            <p:ph type="title"/>
          </p:nvPr>
        </p:nvSpPr>
        <p:spPr/>
        <p:txBody>
          <a:bodyPr/>
          <a:lstStyle/>
          <a:p>
            <a:r>
              <a:rPr lang="en-GB" dirty="0">
                <a:solidFill>
                  <a:srgbClr val="8BBD33"/>
                </a:solidFill>
              </a:rPr>
              <a:t>Slide 4b: Your Education</a:t>
            </a:r>
          </a:p>
        </p:txBody>
      </p:sp>
      <p:sp>
        <p:nvSpPr>
          <p:cNvPr id="3" name="Content Placeholder 2">
            <a:extLst>
              <a:ext uri="{FF2B5EF4-FFF2-40B4-BE49-F238E27FC236}">
                <a16:creationId xmlns:a16="http://schemas.microsoft.com/office/drawing/2014/main" id="{7DE03746-6616-BDE8-06B6-CBA6F794B493}"/>
              </a:ext>
            </a:extLst>
          </p:cNvPr>
          <p:cNvSpPr>
            <a:spLocks noGrp="1"/>
          </p:cNvSpPr>
          <p:nvPr>
            <p:ph idx="1"/>
          </p:nvPr>
        </p:nvSpPr>
        <p:spPr/>
        <p:txBody>
          <a:bodyPr/>
          <a:lstStyle/>
          <a:p>
            <a:pPr lvl="1" fontAlgn="ctr">
              <a:lnSpc>
                <a:spcPct val="150000"/>
              </a:lnSpc>
              <a:spcBef>
                <a:spcPts val="0"/>
              </a:spcBef>
              <a:spcAft>
                <a:spcPts val="0"/>
              </a:spcAft>
            </a:pPr>
            <a:r>
              <a:rPr lang="en-GB" sz="2400" dirty="0">
                <a:effectLst/>
              </a:rPr>
              <a:t>Qualification Verification: You have the necessary qualifications</a:t>
            </a:r>
          </a:p>
          <a:p>
            <a:pPr lvl="1" fontAlgn="ctr">
              <a:lnSpc>
                <a:spcPct val="150000"/>
              </a:lnSpc>
              <a:spcBef>
                <a:spcPts val="0"/>
              </a:spcBef>
              <a:spcAft>
                <a:spcPts val="0"/>
              </a:spcAft>
            </a:pPr>
            <a:r>
              <a:rPr lang="en-GB" sz="2400" dirty="0">
                <a:effectLst/>
              </a:rPr>
              <a:t>Skill Demonstration: Education reflects the skills and knowledge acquired</a:t>
            </a:r>
            <a:br>
              <a:rPr lang="en-GB" sz="2400" dirty="0">
                <a:effectLst/>
              </a:rPr>
            </a:br>
            <a:r>
              <a:rPr lang="en-GB" sz="2400" dirty="0">
                <a:effectLst/>
              </a:rPr>
              <a:t>- Professional Credibility: It adds to your credibility to your application</a:t>
            </a:r>
          </a:p>
          <a:p>
            <a:pPr lvl="1" fontAlgn="ctr">
              <a:lnSpc>
                <a:spcPct val="150000"/>
              </a:lnSpc>
              <a:spcBef>
                <a:spcPts val="0"/>
              </a:spcBef>
              <a:spcAft>
                <a:spcPts val="0"/>
              </a:spcAft>
            </a:pPr>
            <a:r>
              <a:rPr lang="en-GB" sz="2400" dirty="0">
                <a:effectLst/>
              </a:rPr>
              <a:t>Career Progression: It indicates potential for future progression</a:t>
            </a:r>
          </a:p>
          <a:p>
            <a:pPr lvl="1" fontAlgn="ctr">
              <a:lnSpc>
                <a:spcPct val="150000"/>
              </a:lnSpc>
              <a:spcBef>
                <a:spcPts val="0"/>
              </a:spcBef>
              <a:spcAft>
                <a:spcPts val="0"/>
              </a:spcAft>
            </a:pPr>
            <a:r>
              <a:rPr lang="en-GB" sz="2400" dirty="0">
                <a:effectLst/>
              </a:rPr>
              <a:t>Meeting Job Requirements: listing your education </a:t>
            </a:r>
            <a:br>
              <a:rPr lang="en-GB" sz="2400" dirty="0">
                <a:effectLst/>
              </a:rPr>
            </a:br>
            <a:r>
              <a:rPr lang="en-GB" sz="2400" dirty="0">
                <a:effectLst/>
              </a:rPr>
              <a:t>- further demonstrates your suitability for the role</a:t>
            </a:r>
            <a:endParaRPr lang="en-GB" sz="2400" dirty="0"/>
          </a:p>
        </p:txBody>
      </p:sp>
      <p:pic>
        <p:nvPicPr>
          <p:cNvPr id="8" name="Picture 7" descr="Graduates at a university graduation ceremony">
            <a:extLst>
              <a:ext uri="{FF2B5EF4-FFF2-40B4-BE49-F238E27FC236}">
                <a16:creationId xmlns:a16="http://schemas.microsoft.com/office/drawing/2014/main" id="{A422A103-2F81-083D-550F-8286090C267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98418">
            <a:off x="8332245" y="4221968"/>
            <a:ext cx="3073975" cy="2885999"/>
          </a:xfrm>
          <a:prstGeom prst="rect">
            <a:avLst/>
          </a:prstGeom>
        </p:spPr>
      </p:pic>
    </p:spTree>
    <p:extLst>
      <p:ext uri="{BB962C8B-B14F-4D97-AF65-F5344CB8AC3E}">
        <p14:creationId xmlns:p14="http://schemas.microsoft.com/office/powerpoint/2010/main" val="942121261"/>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4F48B36-CD1C-0AE3-F92F-945903284BF3}"/>
              </a:ext>
            </a:extLst>
          </p:cNvPr>
          <p:cNvSpPr>
            <a:spLocks noGrp="1"/>
          </p:cNvSpPr>
          <p:nvPr>
            <p:ph type="title"/>
          </p:nvPr>
        </p:nvSpPr>
        <p:spPr/>
        <p:txBody>
          <a:bodyPr/>
          <a:lstStyle/>
          <a:p>
            <a:pPr fontAlgn="ctr">
              <a:spcBef>
                <a:spcPts val="0"/>
              </a:spcBef>
              <a:spcAft>
                <a:spcPts val="0"/>
              </a:spcAft>
            </a:pPr>
            <a:r>
              <a:rPr lang="en-GB" dirty="0"/>
              <a:t>Slide 5a: Your Key Skills</a:t>
            </a: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C5ACBAD5-CC76-2169-BD00-3E146033FCD7}"/>
              </a:ext>
            </a:extLst>
          </p:cNvPr>
          <p:cNvSpPr>
            <a:spLocks noGrp="1"/>
          </p:cNvSpPr>
          <p:nvPr>
            <p:ph idx="1"/>
          </p:nvPr>
        </p:nvSpPr>
        <p:spPr/>
        <p:txBody>
          <a:bodyPr/>
          <a:lstStyle/>
          <a:p>
            <a:pPr marL="342900" indent="-342900">
              <a:buFont typeface="Arial" panose="020B0604020202020204" pitchFamily="34" charset="0"/>
              <a:buChar char="•"/>
            </a:pPr>
            <a:r>
              <a:rPr lang="en-GB" dirty="0"/>
              <a:t>Highlights your abilities relevant to the job</a:t>
            </a:r>
          </a:p>
          <a:p>
            <a:pPr marL="342900" indent="-342900">
              <a:buFont typeface="Arial" panose="020B0604020202020204" pitchFamily="34" charset="0"/>
              <a:buChar char="•"/>
            </a:pPr>
            <a:r>
              <a:rPr lang="en-GB" dirty="0"/>
              <a:t>Shows what you can bring to the role</a:t>
            </a:r>
          </a:p>
          <a:p>
            <a:pPr marL="342900" indent="-342900">
              <a:buFont typeface="Arial" panose="020B0604020202020204" pitchFamily="34" charset="0"/>
              <a:buChar char="•"/>
            </a:pPr>
            <a:r>
              <a:rPr lang="en-GB" dirty="0"/>
              <a:t>Helps you stand out from other candidates</a:t>
            </a:r>
          </a:p>
          <a:p>
            <a:pPr marL="342900" indent="-342900">
              <a:buFont typeface="Arial" panose="020B0604020202020204" pitchFamily="34" charset="0"/>
              <a:buChar char="•"/>
            </a:pPr>
            <a:r>
              <a:rPr lang="en-GB" dirty="0"/>
              <a:t>Question: "What key skills should you include on your CV?"</a:t>
            </a:r>
          </a:p>
        </p:txBody>
      </p:sp>
      <p:pic>
        <p:nvPicPr>
          <p:cNvPr id="3" name="Picture 2" descr="Children tinkering">
            <a:extLst>
              <a:ext uri="{FF2B5EF4-FFF2-40B4-BE49-F238E27FC236}">
                <a16:creationId xmlns:a16="http://schemas.microsoft.com/office/drawing/2014/main" id="{2F76038B-99B1-4BFD-D8CB-4FE8777D438E}"/>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35572">
            <a:off x="8322610" y="3787941"/>
            <a:ext cx="3134884" cy="3110489"/>
          </a:xfrm>
          <a:prstGeom prst="rect">
            <a:avLst/>
          </a:prstGeom>
        </p:spPr>
      </p:pic>
    </p:spTree>
    <p:extLst>
      <p:ext uri="{BB962C8B-B14F-4D97-AF65-F5344CB8AC3E}">
        <p14:creationId xmlns:p14="http://schemas.microsoft.com/office/powerpoint/2010/main" val="949334015"/>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F352C-89CF-FD1E-46D0-BF71BAC27EB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3973E9D-6B0A-7C16-D46C-3FEC41DAB31B}"/>
              </a:ext>
            </a:extLst>
          </p:cNvPr>
          <p:cNvSpPr>
            <a:spLocks noGrp="1"/>
          </p:cNvSpPr>
          <p:nvPr>
            <p:ph type="title"/>
          </p:nvPr>
        </p:nvSpPr>
        <p:spPr/>
        <p:txBody>
          <a:bodyPr/>
          <a:lstStyle/>
          <a:p>
            <a:pPr fontAlgn="ctr">
              <a:spcBef>
                <a:spcPts val="0"/>
              </a:spcBef>
              <a:spcAft>
                <a:spcPts val="0"/>
              </a:spcAft>
            </a:pPr>
            <a:r>
              <a:rPr lang="en-GB" dirty="0">
                <a:solidFill>
                  <a:srgbClr val="8BBD33"/>
                </a:solidFill>
              </a:rPr>
              <a:t>Slide 5b: Your Key Skills</a:t>
            </a: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FC9B29AB-7B8F-F7B5-9BF9-0BA3490DA79D}"/>
              </a:ext>
            </a:extLst>
          </p:cNvPr>
          <p:cNvSpPr>
            <a:spLocks noGrp="1"/>
          </p:cNvSpPr>
          <p:nvPr>
            <p:ph idx="1"/>
          </p:nvPr>
        </p:nvSpPr>
        <p:spPr/>
        <p:txBody>
          <a:bodyPr/>
          <a:lstStyle/>
          <a:p>
            <a:pPr marL="342900" indent="-342900">
              <a:buFont typeface="Arial" panose="020B0604020202020204" pitchFamily="34" charset="0"/>
              <a:buChar char="•"/>
            </a:pPr>
            <a:r>
              <a:rPr lang="en-GB" dirty="0"/>
              <a:t>Communication: Written &amp; verbal communication skills </a:t>
            </a:r>
          </a:p>
          <a:p>
            <a:pPr marL="342900" indent="-342900">
              <a:buFont typeface="Arial" panose="020B0604020202020204" pitchFamily="34" charset="0"/>
              <a:buChar char="•"/>
            </a:pPr>
            <a:r>
              <a:rPr lang="en-GB" dirty="0"/>
              <a:t>Teamwork: The ability to work well with others</a:t>
            </a:r>
          </a:p>
          <a:p>
            <a:pPr marL="342900" indent="-342900">
              <a:buFont typeface="Arial" panose="020B0604020202020204" pitchFamily="34" charset="0"/>
              <a:buChar char="•"/>
            </a:pPr>
            <a:r>
              <a:rPr lang="en-GB" dirty="0"/>
              <a:t>Problem-Solving: Demonstrating critical thinking skills</a:t>
            </a:r>
          </a:p>
          <a:p>
            <a:pPr marL="342900" indent="-342900">
              <a:buFont typeface="Arial" panose="020B0604020202020204" pitchFamily="34" charset="0"/>
              <a:buChar char="•"/>
            </a:pPr>
            <a:r>
              <a:rPr lang="en-GB" dirty="0"/>
              <a:t>Time Management: managing your time and meeting deadlines</a:t>
            </a:r>
          </a:p>
          <a:p>
            <a:pPr marL="342900" indent="-342900">
              <a:buFont typeface="Arial" panose="020B0604020202020204" pitchFamily="34" charset="0"/>
              <a:buChar char="•"/>
            </a:pPr>
            <a:r>
              <a:rPr lang="en-GB" dirty="0"/>
              <a:t>Adaptability: Being flexible and adaptable</a:t>
            </a:r>
          </a:p>
          <a:p>
            <a:pPr marL="342900" indent="-342900">
              <a:buFont typeface="Arial" panose="020B0604020202020204" pitchFamily="34" charset="0"/>
              <a:buChar char="•"/>
            </a:pPr>
            <a:r>
              <a:rPr lang="en-GB" dirty="0"/>
              <a:t>Technical Skills: Specific knowledge and skills</a:t>
            </a:r>
          </a:p>
          <a:p>
            <a:pPr marL="342900" indent="-342900">
              <a:buFont typeface="Arial" panose="020B0604020202020204" pitchFamily="34" charset="0"/>
              <a:buChar char="•"/>
            </a:pPr>
            <a:r>
              <a:rPr lang="en-GB" dirty="0"/>
              <a:t>Leadership: If you have led a team before</a:t>
            </a:r>
          </a:p>
          <a:p>
            <a:pPr marL="342900" indent="-342900">
              <a:buFont typeface="Arial" panose="020B0604020202020204" pitchFamily="34" charset="0"/>
              <a:buChar char="•"/>
            </a:pPr>
            <a:r>
              <a:rPr lang="en-GB" dirty="0"/>
              <a:t>Attention to Detail: Thoroughness; accuracy</a:t>
            </a:r>
          </a:p>
          <a:p>
            <a:pPr marL="342900" indent="-342900">
              <a:buFont typeface="Arial" panose="020B0604020202020204" pitchFamily="34" charset="0"/>
              <a:buChar char="•"/>
            </a:pPr>
            <a:r>
              <a:rPr lang="en-GB" dirty="0"/>
              <a:t>Customer Service: Where you have served others</a:t>
            </a:r>
          </a:p>
          <a:p>
            <a:pPr marL="342900" indent="-342900">
              <a:buFont typeface="Arial" panose="020B0604020202020204" pitchFamily="34" charset="0"/>
              <a:buChar char="•"/>
            </a:pPr>
            <a:r>
              <a:rPr lang="en-GB" dirty="0"/>
              <a:t>Project Management: E.g. a school team project</a:t>
            </a:r>
          </a:p>
        </p:txBody>
      </p:sp>
      <p:pic>
        <p:nvPicPr>
          <p:cNvPr id="2" name="Picture 1" descr="Children tinkering">
            <a:extLst>
              <a:ext uri="{FF2B5EF4-FFF2-40B4-BE49-F238E27FC236}">
                <a16:creationId xmlns:a16="http://schemas.microsoft.com/office/drawing/2014/main" id="{40CA01AE-3D07-038F-4BA4-C7FC23429D2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35572">
            <a:off x="8322610" y="3787941"/>
            <a:ext cx="3134884" cy="3110489"/>
          </a:xfrm>
          <a:prstGeom prst="rect">
            <a:avLst/>
          </a:prstGeom>
        </p:spPr>
      </p:pic>
    </p:spTree>
    <p:extLst>
      <p:ext uri="{BB962C8B-B14F-4D97-AF65-F5344CB8AC3E}">
        <p14:creationId xmlns:p14="http://schemas.microsoft.com/office/powerpoint/2010/main" val="2099703420"/>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animEffect transition="in" filter="fade">
                                      <p:cBhvr>
                                        <p:cTn id="39" dur="1000"/>
                                        <p:tgtEl>
                                          <p:spTgt spid="9">
                                            <p:txEl>
                                              <p:pRg st="6" end="6"/>
                                            </p:txEl>
                                          </p:spTgt>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animEffect transition="in" filter="fade">
                                      <p:cBhvr>
                                        <p:cTn id="43" dur="1000"/>
                                        <p:tgtEl>
                                          <p:spTgt spid="9">
                                            <p:txEl>
                                              <p:pRg st="7" end="7"/>
                                            </p:txEl>
                                          </p:spTgt>
                                        </p:tgtEl>
                                      </p:cBhvr>
                                    </p:animEffect>
                                  </p:childTnLst>
                                </p:cTn>
                              </p:par>
                            </p:childTnLst>
                          </p:cTn>
                        </p:par>
                        <p:par>
                          <p:cTn id="44" fill="hold">
                            <p:stCondLst>
                              <p:cond delay="10000"/>
                            </p:stCondLst>
                            <p:childTnLst>
                              <p:par>
                                <p:cTn id="45" presetID="10" presetClass="entr" presetSubtype="0" fill="hold" grpId="0" nodeType="after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fade">
                                      <p:cBhvr>
                                        <p:cTn id="47" dur="1000"/>
                                        <p:tgtEl>
                                          <p:spTgt spid="9">
                                            <p:txEl>
                                              <p:pRg st="8" end="8"/>
                                            </p:txEl>
                                          </p:spTgt>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9">
                                            <p:txEl>
                                              <p:pRg st="9" end="9"/>
                                            </p:txEl>
                                          </p:spTgt>
                                        </p:tgtEl>
                                        <p:attrNameLst>
                                          <p:attrName>style.visibility</p:attrName>
                                        </p:attrNameLst>
                                      </p:cBhvr>
                                      <p:to>
                                        <p:strVal val="visible"/>
                                      </p:to>
                                    </p:set>
                                    <p:animEffect transition="in" filter="fade">
                                      <p:cBhvr>
                                        <p:cTn id="51" dur="10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26619-0B97-F74D-8AD2-3F9C76124A1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4480B32-A86F-94D8-C1E8-61352014BA57}"/>
              </a:ext>
            </a:extLst>
          </p:cNvPr>
          <p:cNvSpPr>
            <a:spLocks noGrp="1"/>
          </p:cNvSpPr>
          <p:nvPr>
            <p:ph type="title"/>
          </p:nvPr>
        </p:nvSpPr>
        <p:spPr/>
        <p:txBody>
          <a:bodyPr/>
          <a:lstStyle/>
          <a:p>
            <a:pPr fontAlgn="ctr">
              <a:spcBef>
                <a:spcPts val="0"/>
              </a:spcBef>
              <a:spcAft>
                <a:spcPts val="0"/>
              </a:spcAft>
            </a:pPr>
            <a:r>
              <a:rPr lang="en-GB" dirty="0"/>
              <a:t>Slide 6a: Your Work Experience</a:t>
            </a: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15ED51DA-A4D7-410A-7365-A65CE3E942E1}"/>
              </a:ext>
            </a:extLst>
          </p:cNvPr>
          <p:cNvSpPr>
            <a:spLocks noGrp="1"/>
          </p:cNvSpPr>
          <p:nvPr>
            <p:ph idx="1"/>
          </p:nvPr>
        </p:nvSpPr>
        <p:spPr/>
        <p:txBody>
          <a:bodyPr/>
          <a:lstStyle/>
          <a:p>
            <a:pPr marL="342900" indent="-342900">
              <a:buFont typeface="Arial" panose="020B0604020202020204" pitchFamily="34" charset="0"/>
              <a:buChar char="•"/>
            </a:pPr>
            <a:r>
              <a:rPr lang="en-GB" dirty="0"/>
              <a:t>Provides evidence of your employment history</a:t>
            </a:r>
          </a:p>
          <a:p>
            <a:pPr marL="342900" indent="-342900">
              <a:buFont typeface="Arial" panose="020B0604020202020204" pitchFamily="34" charset="0"/>
              <a:buChar char="•"/>
            </a:pPr>
            <a:r>
              <a:rPr lang="en-GB" dirty="0"/>
              <a:t>Shows your practical experience and achievements</a:t>
            </a:r>
          </a:p>
          <a:p>
            <a:pPr marL="342900" indent="-342900">
              <a:buFont typeface="Arial" panose="020B0604020202020204" pitchFamily="34" charset="0"/>
              <a:buChar char="•"/>
            </a:pPr>
            <a:r>
              <a:rPr lang="en-GB" dirty="0"/>
              <a:t>Relevant to the job you are applying for</a:t>
            </a:r>
          </a:p>
          <a:p>
            <a:pPr marL="342900" indent="-342900">
              <a:buFont typeface="Arial" panose="020B0604020202020204" pitchFamily="34" charset="0"/>
              <a:buChar char="•"/>
            </a:pPr>
            <a:r>
              <a:rPr lang="en-GB" dirty="0"/>
              <a:t>Question: "Why is it important to include work experience on your CV?"</a:t>
            </a:r>
          </a:p>
        </p:txBody>
      </p:sp>
      <p:pic>
        <p:nvPicPr>
          <p:cNvPr id="4" name="Picture 3" descr="People near an airplane">
            <a:extLst>
              <a:ext uri="{FF2B5EF4-FFF2-40B4-BE49-F238E27FC236}">
                <a16:creationId xmlns:a16="http://schemas.microsoft.com/office/drawing/2014/main" id="{1ED362CF-E99A-D8E1-657F-C62A6E8A6F8F}"/>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181056">
            <a:off x="7708936" y="3634159"/>
            <a:ext cx="3812728" cy="3247280"/>
          </a:xfrm>
          <a:prstGeom prst="rect">
            <a:avLst/>
          </a:prstGeom>
        </p:spPr>
      </p:pic>
    </p:spTree>
    <p:extLst>
      <p:ext uri="{BB962C8B-B14F-4D97-AF65-F5344CB8AC3E}">
        <p14:creationId xmlns:p14="http://schemas.microsoft.com/office/powerpoint/2010/main" val="255040525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C2F25-F7B0-0D82-86C8-153CC0E939B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A3DD570-1353-250C-89E1-88E4620E7B54}"/>
              </a:ext>
            </a:extLst>
          </p:cNvPr>
          <p:cNvSpPr>
            <a:spLocks noGrp="1"/>
          </p:cNvSpPr>
          <p:nvPr>
            <p:ph type="title"/>
          </p:nvPr>
        </p:nvSpPr>
        <p:spPr/>
        <p:txBody>
          <a:bodyPr/>
          <a:lstStyle/>
          <a:p>
            <a:pPr fontAlgn="ctr">
              <a:spcBef>
                <a:spcPts val="0"/>
              </a:spcBef>
              <a:spcAft>
                <a:spcPts val="0"/>
              </a:spcAft>
            </a:pPr>
            <a:r>
              <a:rPr lang="en-GB" dirty="0">
                <a:solidFill>
                  <a:srgbClr val="8BBD33"/>
                </a:solidFill>
              </a:rPr>
              <a:t>Slide 6b: Your Work Experience</a:t>
            </a: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FC14CBCE-CC9F-753F-6B42-CEDFF3147DD2}"/>
              </a:ext>
            </a:extLst>
          </p:cNvPr>
          <p:cNvSpPr>
            <a:spLocks noGrp="1"/>
          </p:cNvSpPr>
          <p:nvPr>
            <p:ph idx="1"/>
          </p:nvPr>
        </p:nvSpPr>
        <p:spPr/>
        <p:txBody>
          <a:bodyPr/>
          <a:lstStyle/>
          <a:p>
            <a:pPr marL="342900" indent="-342900">
              <a:buFont typeface="Arial" panose="020B0604020202020204" pitchFamily="34" charset="0"/>
              <a:buChar char="•"/>
            </a:pPr>
            <a:r>
              <a:rPr lang="en-GB" dirty="0"/>
              <a:t>Demonstrates Competence: and knowledge of ‘real-world’ situations</a:t>
            </a:r>
          </a:p>
          <a:p>
            <a:pPr marL="342900" indent="-342900">
              <a:buFont typeface="Arial" panose="020B0604020202020204" pitchFamily="34" charset="0"/>
              <a:buChar char="•"/>
            </a:pPr>
            <a:r>
              <a:rPr lang="en-GB" dirty="0"/>
              <a:t>Proves Reliability: That another employer has trusted you before</a:t>
            </a:r>
          </a:p>
          <a:p>
            <a:pPr marL="342900" indent="-342900">
              <a:buFont typeface="Arial" panose="020B0604020202020204" pitchFamily="34" charset="0"/>
              <a:buChar char="•"/>
            </a:pPr>
            <a:r>
              <a:rPr lang="en-GB" dirty="0"/>
              <a:t>Highlights Achievements: that you have contributed to another role</a:t>
            </a:r>
          </a:p>
          <a:p>
            <a:pPr marL="342900" indent="-342900">
              <a:buFont typeface="Arial" panose="020B0604020202020204" pitchFamily="34" charset="0"/>
              <a:buChar char="•"/>
            </a:pPr>
            <a:r>
              <a:rPr lang="en-GB" dirty="0"/>
              <a:t>Shows Career Progression: you have grown professionally</a:t>
            </a:r>
          </a:p>
          <a:p>
            <a:pPr marL="342900" indent="-342900">
              <a:buFont typeface="Arial" panose="020B0604020202020204" pitchFamily="34" charset="0"/>
              <a:buChar char="•"/>
            </a:pPr>
            <a:r>
              <a:rPr lang="en-GB" dirty="0"/>
              <a:t>Relevance to the Job: Make you a more -  </a:t>
            </a:r>
            <a:br>
              <a:rPr lang="en-GB" dirty="0"/>
            </a:br>
            <a:r>
              <a:rPr lang="en-GB" dirty="0"/>
              <a:t>attractive candidate.</a:t>
            </a:r>
          </a:p>
          <a:p>
            <a:pPr marL="342900" indent="-342900">
              <a:buFont typeface="Arial" panose="020B0604020202020204" pitchFamily="34" charset="0"/>
              <a:buChar char="•"/>
            </a:pPr>
            <a:r>
              <a:rPr lang="en-GB" dirty="0"/>
              <a:t>Builds credibility: it demonstrates your interest</a:t>
            </a:r>
          </a:p>
        </p:txBody>
      </p:sp>
      <p:pic>
        <p:nvPicPr>
          <p:cNvPr id="2" name="Picture 1" descr="People near an airplane">
            <a:extLst>
              <a:ext uri="{FF2B5EF4-FFF2-40B4-BE49-F238E27FC236}">
                <a16:creationId xmlns:a16="http://schemas.microsoft.com/office/drawing/2014/main" id="{9DF526BC-FA9D-4E4C-2AF2-52542A572B1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181056">
            <a:off x="7708936" y="3634159"/>
            <a:ext cx="3812728" cy="3247280"/>
          </a:xfrm>
          <a:prstGeom prst="rect">
            <a:avLst/>
          </a:prstGeom>
        </p:spPr>
      </p:pic>
    </p:spTree>
    <p:extLst>
      <p:ext uri="{BB962C8B-B14F-4D97-AF65-F5344CB8AC3E}">
        <p14:creationId xmlns:p14="http://schemas.microsoft.com/office/powerpoint/2010/main" val="155312469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21DB4-9889-4024-2E57-8934BAD4C19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64A7233-36B0-678F-76DC-B9E921E8F714}"/>
              </a:ext>
            </a:extLst>
          </p:cNvPr>
          <p:cNvSpPr>
            <a:spLocks noGrp="1"/>
          </p:cNvSpPr>
          <p:nvPr>
            <p:ph type="title"/>
          </p:nvPr>
        </p:nvSpPr>
        <p:spPr/>
        <p:txBody>
          <a:bodyPr/>
          <a:lstStyle/>
          <a:p>
            <a:pPr fontAlgn="ctr">
              <a:spcBef>
                <a:spcPts val="0"/>
              </a:spcBef>
              <a:spcAft>
                <a:spcPts val="0"/>
              </a:spcAft>
            </a:pPr>
            <a:r>
              <a:rPr lang="en-GB" dirty="0"/>
              <a:t>Slide 7a: Your Hobbies and Interests</a:t>
            </a:r>
            <a:br>
              <a:rPr lang="en-GB" dirty="0"/>
            </a:b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7DEB4AB8-0231-5A78-13AB-E40C6DCD5B33}"/>
              </a:ext>
            </a:extLst>
          </p:cNvPr>
          <p:cNvSpPr>
            <a:spLocks noGrp="1"/>
          </p:cNvSpPr>
          <p:nvPr>
            <p:ph idx="1"/>
          </p:nvPr>
        </p:nvSpPr>
        <p:spPr/>
        <p:txBody>
          <a:bodyPr/>
          <a:lstStyle/>
          <a:p>
            <a:pPr marL="342900" indent="-342900">
              <a:buFont typeface="Arial" panose="020B0604020202020204" pitchFamily="34" charset="0"/>
              <a:buChar char="•"/>
            </a:pPr>
            <a:r>
              <a:rPr lang="en-GB" dirty="0"/>
              <a:t>Gives insight into your personality</a:t>
            </a:r>
          </a:p>
          <a:p>
            <a:pPr marL="342900" indent="-342900">
              <a:buFont typeface="Arial" panose="020B0604020202020204" pitchFamily="34" charset="0"/>
              <a:buChar char="•"/>
            </a:pPr>
            <a:r>
              <a:rPr lang="en-GB" dirty="0"/>
              <a:t>Shows your well-rounded character</a:t>
            </a:r>
          </a:p>
          <a:p>
            <a:pPr marL="342900" indent="-342900">
              <a:buFont typeface="Arial" panose="020B0604020202020204" pitchFamily="34" charset="0"/>
              <a:buChar char="•"/>
            </a:pPr>
            <a:r>
              <a:rPr lang="en-GB" dirty="0"/>
              <a:t>Can be relevant to the job role</a:t>
            </a:r>
          </a:p>
          <a:p>
            <a:pPr marL="342900" indent="-342900">
              <a:buFont typeface="Arial" panose="020B0604020202020204" pitchFamily="34" charset="0"/>
              <a:buChar char="•"/>
            </a:pPr>
            <a:r>
              <a:rPr lang="en-GB" dirty="0"/>
              <a:t>Question: "How can hobbies and interests make your CV more appealing?"</a:t>
            </a:r>
          </a:p>
        </p:txBody>
      </p:sp>
      <p:pic>
        <p:nvPicPr>
          <p:cNvPr id="3" name="Picture 2" descr="Young woman tending to plants">
            <a:extLst>
              <a:ext uri="{FF2B5EF4-FFF2-40B4-BE49-F238E27FC236}">
                <a16:creationId xmlns:a16="http://schemas.microsoft.com/office/drawing/2014/main" id="{2ED8E821-B34A-F8C3-C4C0-CF774ED7764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72491">
            <a:off x="8484093" y="3653123"/>
            <a:ext cx="2953791" cy="3209351"/>
          </a:xfrm>
          <a:prstGeom prst="rect">
            <a:avLst/>
          </a:prstGeom>
        </p:spPr>
      </p:pic>
    </p:spTree>
    <p:extLst>
      <p:ext uri="{BB962C8B-B14F-4D97-AF65-F5344CB8AC3E}">
        <p14:creationId xmlns:p14="http://schemas.microsoft.com/office/powerpoint/2010/main" val="136204608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C628B-EBB4-E912-BCB8-9A3E49D29D2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E22F8AA-603B-2CB1-F489-A075219FAE47}"/>
              </a:ext>
            </a:extLst>
          </p:cNvPr>
          <p:cNvSpPr>
            <a:spLocks noGrp="1"/>
          </p:cNvSpPr>
          <p:nvPr>
            <p:ph type="title"/>
          </p:nvPr>
        </p:nvSpPr>
        <p:spPr/>
        <p:txBody>
          <a:bodyPr/>
          <a:lstStyle/>
          <a:p>
            <a:pPr fontAlgn="ctr">
              <a:spcBef>
                <a:spcPts val="0"/>
              </a:spcBef>
              <a:spcAft>
                <a:spcPts val="0"/>
              </a:spcAft>
            </a:pPr>
            <a:r>
              <a:rPr lang="en-GB" dirty="0">
                <a:solidFill>
                  <a:srgbClr val="8BBD33"/>
                </a:solidFill>
              </a:rPr>
              <a:t>Slide 7b: Your Hobbies and Interests</a:t>
            </a:r>
            <a:br>
              <a:rPr lang="en-GB" dirty="0"/>
            </a:b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CF439E02-8CC7-E863-9332-65F502230129}"/>
              </a:ext>
            </a:extLst>
          </p:cNvPr>
          <p:cNvSpPr>
            <a:spLocks noGrp="1"/>
          </p:cNvSpPr>
          <p:nvPr>
            <p:ph idx="1"/>
          </p:nvPr>
        </p:nvSpPr>
        <p:spPr/>
        <p:txBody>
          <a:bodyPr/>
          <a:lstStyle/>
          <a:p>
            <a:pPr marL="342900" indent="-342900">
              <a:buFont typeface="Arial" panose="020B0604020202020204" pitchFamily="34" charset="0"/>
              <a:buChar char="•"/>
            </a:pPr>
            <a:r>
              <a:rPr lang="en-GB" dirty="0"/>
              <a:t>Showcase Personality: help employers see you as a well-rounded individual</a:t>
            </a:r>
          </a:p>
          <a:p>
            <a:pPr marL="342900" indent="-342900">
              <a:buFont typeface="Arial" panose="020B0604020202020204" pitchFamily="34" charset="0"/>
              <a:buChar char="•"/>
            </a:pPr>
            <a:r>
              <a:rPr lang="en-GB" dirty="0"/>
              <a:t>Highlight Transferable Skills: E.g. teamwork, leadership, or creativity</a:t>
            </a:r>
          </a:p>
          <a:p>
            <a:pPr marL="342900" indent="-342900">
              <a:buFont typeface="Arial" panose="020B0604020202020204" pitchFamily="34" charset="0"/>
              <a:buChar char="•"/>
            </a:pPr>
            <a:r>
              <a:rPr lang="en-GB" dirty="0"/>
              <a:t>Cultural Fit: yours and the company’s interests are aligned</a:t>
            </a:r>
          </a:p>
          <a:p>
            <a:pPr marL="342900" indent="-342900">
              <a:buFont typeface="Arial" panose="020B0604020202020204" pitchFamily="34" charset="0"/>
              <a:buChar char="•"/>
            </a:pPr>
            <a:r>
              <a:rPr lang="en-GB" dirty="0"/>
              <a:t>Conversation Starters: Help make conversation more engaging and personal</a:t>
            </a:r>
          </a:p>
          <a:p>
            <a:pPr marL="342900" indent="-342900">
              <a:buFont typeface="Arial" panose="020B0604020202020204" pitchFamily="34" charset="0"/>
              <a:buChar char="•"/>
            </a:pPr>
            <a:r>
              <a:rPr lang="en-GB" dirty="0"/>
              <a:t>Demonstrate Passion: Showing motivation and -</a:t>
            </a:r>
            <a:br>
              <a:rPr lang="en-GB" dirty="0"/>
            </a:br>
            <a:r>
              <a:rPr lang="en-GB" dirty="0"/>
              <a:t>enthusiasm and dedication to personal development -</a:t>
            </a:r>
            <a:br>
              <a:rPr lang="en-GB" dirty="0"/>
            </a:br>
            <a:r>
              <a:rPr lang="en-GB" dirty="0"/>
              <a:t>outside of work</a:t>
            </a:r>
          </a:p>
        </p:txBody>
      </p:sp>
      <p:pic>
        <p:nvPicPr>
          <p:cNvPr id="3" name="Picture 2" descr="Young woman tending to plants">
            <a:extLst>
              <a:ext uri="{FF2B5EF4-FFF2-40B4-BE49-F238E27FC236}">
                <a16:creationId xmlns:a16="http://schemas.microsoft.com/office/drawing/2014/main" id="{D378B417-2870-916F-25F9-7951DAA94FE4}"/>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272491">
            <a:off x="8484093" y="3653123"/>
            <a:ext cx="2953791" cy="3209351"/>
          </a:xfrm>
          <a:prstGeom prst="rect">
            <a:avLst/>
          </a:prstGeom>
        </p:spPr>
      </p:pic>
    </p:spTree>
    <p:extLst>
      <p:ext uri="{BB962C8B-B14F-4D97-AF65-F5344CB8AC3E}">
        <p14:creationId xmlns:p14="http://schemas.microsoft.com/office/powerpoint/2010/main" val="1017102354"/>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6AA40-7F90-EAA4-4731-81E19622594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B7A03E1-25DA-B26B-36A7-5F985A1C166A}"/>
              </a:ext>
            </a:extLst>
          </p:cNvPr>
          <p:cNvSpPr>
            <a:spLocks noGrp="1"/>
          </p:cNvSpPr>
          <p:nvPr>
            <p:ph type="title"/>
          </p:nvPr>
        </p:nvSpPr>
        <p:spPr/>
        <p:txBody>
          <a:bodyPr/>
          <a:lstStyle/>
          <a:p>
            <a:pPr fontAlgn="ctr">
              <a:spcBef>
                <a:spcPts val="0"/>
              </a:spcBef>
              <a:spcAft>
                <a:spcPts val="0"/>
              </a:spcAft>
            </a:pPr>
            <a:r>
              <a:rPr lang="en-GB" dirty="0"/>
              <a:t>Slide 8a: References (Provided Upon Request)</a:t>
            </a:r>
            <a:br>
              <a:rPr lang="en-GB" dirty="0"/>
            </a:br>
            <a:br>
              <a:rPr lang="en-GB" dirty="0"/>
            </a:b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57B17AC1-8DF1-ED06-215E-29D6266FA3B7}"/>
              </a:ext>
            </a:extLst>
          </p:cNvPr>
          <p:cNvSpPr>
            <a:spLocks noGrp="1"/>
          </p:cNvSpPr>
          <p:nvPr>
            <p:ph idx="1"/>
          </p:nvPr>
        </p:nvSpPr>
        <p:spPr/>
        <p:txBody>
          <a:bodyPr/>
          <a:lstStyle/>
          <a:p>
            <a:pPr marL="342900" indent="-342900">
              <a:buFont typeface="Arial" panose="020B0604020202020204" pitchFamily="34" charset="0"/>
              <a:buChar char="•"/>
            </a:pPr>
            <a:r>
              <a:rPr lang="en-GB" dirty="0"/>
              <a:t>Validates your qualifications and experience</a:t>
            </a:r>
          </a:p>
          <a:p>
            <a:pPr marL="342900" indent="-342900">
              <a:buFont typeface="Arial" panose="020B0604020202020204" pitchFamily="34" charset="0"/>
              <a:buChar char="•"/>
            </a:pPr>
            <a:r>
              <a:rPr lang="en-GB" dirty="0"/>
              <a:t>Provides credibility through third-party endorsements</a:t>
            </a:r>
          </a:p>
          <a:p>
            <a:pPr marL="342900" indent="-342900">
              <a:buFont typeface="Arial" panose="020B0604020202020204" pitchFamily="34" charset="0"/>
              <a:buChar char="•"/>
            </a:pPr>
            <a:r>
              <a:rPr lang="en-GB" dirty="0"/>
              <a:t>Allows employers to verify your background</a:t>
            </a:r>
          </a:p>
          <a:p>
            <a:pPr marL="342900" indent="-342900">
              <a:buFont typeface="Arial" panose="020B0604020202020204" pitchFamily="34" charset="0"/>
              <a:buChar char="•"/>
            </a:pPr>
            <a:r>
              <a:rPr lang="en-GB" dirty="0"/>
              <a:t>Question: "Why should you include references on your CV?"</a:t>
            </a:r>
          </a:p>
        </p:txBody>
      </p:sp>
      <p:pic>
        <p:nvPicPr>
          <p:cNvPr id="4" name="Picture 3" descr="Business people giving thumbs up">
            <a:extLst>
              <a:ext uri="{FF2B5EF4-FFF2-40B4-BE49-F238E27FC236}">
                <a16:creationId xmlns:a16="http://schemas.microsoft.com/office/drawing/2014/main" id="{18641D4E-30DB-E9B5-958E-209012F8E1F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358301">
            <a:off x="7854309" y="3697822"/>
            <a:ext cx="3553343" cy="3119955"/>
          </a:xfrm>
          <a:prstGeom prst="rect">
            <a:avLst/>
          </a:prstGeom>
        </p:spPr>
      </p:pic>
    </p:spTree>
    <p:extLst>
      <p:ext uri="{BB962C8B-B14F-4D97-AF65-F5344CB8AC3E}">
        <p14:creationId xmlns:p14="http://schemas.microsoft.com/office/powerpoint/2010/main" val="2926627758"/>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F42BA-AD09-A197-6BE1-10C864BD32E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5B680EE-8862-135A-B71C-E22469BFAA35}"/>
              </a:ext>
            </a:extLst>
          </p:cNvPr>
          <p:cNvSpPr>
            <a:spLocks noGrp="1"/>
          </p:cNvSpPr>
          <p:nvPr>
            <p:ph type="title"/>
          </p:nvPr>
        </p:nvSpPr>
        <p:spPr/>
        <p:txBody>
          <a:bodyPr/>
          <a:lstStyle/>
          <a:p>
            <a:pPr fontAlgn="ctr">
              <a:spcBef>
                <a:spcPts val="0"/>
              </a:spcBef>
              <a:spcAft>
                <a:spcPts val="0"/>
              </a:spcAft>
            </a:pPr>
            <a:r>
              <a:rPr lang="en-GB" dirty="0">
                <a:solidFill>
                  <a:srgbClr val="8BBD33"/>
                </a:solidFill>
              </a:rPr>
              <a:t>Slide 8b: References (Provided Upon Request)</a:t>
            </a:r>
            <a:br>
              <a:rPr lang="en-GB" dirty="0"/>
            </a:br>
            <a:br>
              <a:rPr lang="en-GB" dirty="0"/>
            </a:br>
            <a:br>
              <a:rPr lang="en-GB" dirty="0"/>
            </a:br>
            <a:br>
              <a:rPr lang="en-GB" dirty="0"/>
            </a:br>
            <a:br>
              <a:rPr lang="en-GB" sz="6600" dirty="0">
                <a:effectLst/>
                <a:latin typeface="Arial" panose="020B0604020202020204" pitchFamily="34" charset="0"/>
              </a:rPr>
            </a:br>
            <a:endParaRPr lang="en-GB" dirty="0">
              <a:solidFill>
                <a:srgbClr val="8BBD33"/>
              </a:solidFill>
            </a:endParaRPr>
          </a:p>
        </p:txBody>
      </p:sp>
      <p:sp>
        <p:nvSpPr>
          <p:cNvPr id="9" name="Content Placeholder 8">
            <a:extLst>
              <a:ext uri="{FF2B5EF4-FFF2-40B4-BE49-F238E27FC236}">
                <a16:creationId xmlns:a16="http://schemas.microsoft.com/office/drawing/2014/main" id="{4F819EEA-1E29-EA2C-1F67-5FFBB0233057}"/>
              </a:ext>
            </a:extLst>
          </p:cNvPr>
          <p:cNvSpPr>
            <a:spLocks noGrp="1"/>
          </p:cNvSpPr>
          <p:nvPr>
            <p:ph idx="1"/>
          </p:nvPr>
        </p:nvSpPr>
        <p:spPr/>
        <p:txBody>
          <a:bodyPr/>
          <a:lstStyle/>
          <a:p>
            <a:pPr marL="342900" indent="-342900">
              <a:buFont typeface="Arial" panose="020B0604020202020204" pitchFamily="34" charset="0"/>
              <a:buChar char="•"/>
            </a:pPr>
            <a:r>
              <a:rPr lang="en-GB" dirty="0"/>
              <a:t>Verification of Credentials: References provide confirmation of information</a:t>
            </a:r>
          </a:p>
          <a:p>
            <a:pPr marL="342900" indent="-342900">
              <a:buFont typeface="Arial" panose="020B0604020202020204" pitchFamily="34" charset="0"/>
              <a:buChar char="•"/>
            </a:pPr>
            <a:r>
              <a:rPr lang="en-GB" dirty="0"/>
              <a:t>Credibility: Professional referees add credibility to your application</a:t>
            </a:r>
          </a:p>
          <a:p>
            <a:pPr marL="342900" indent="-342900">
              <a:buFont typeface="Arial" panose="020B0604020202020204" pitchFamily="34" charset="0"/>
              <a:buChar char="•"/>
            </a:pPr>
            <a:r>
              <a:rPr lang="en-GB" dirty="0"/>
              <a:t>Insight into Work Ethic: References can provide assurance of your reliability</a:t>
            </a:r>
          </a:p>
          <a:p>
            <a:pPr marL="342900" indent="-342900">
              <a:buFont typeface="Arial" panose="020B0604020202020204" pitchFamily="34" charset="0"/>
              <a:buChar char="•"/>
            </a:pPr>
            <a:r>
              <a:rPr lang="en-GB" dirty="0"/>
              <a:t>Positive Endorsements: Provide you with a ‘competitive edge’</a:t>
            </a:r>
          </a:p>
          <a:p>
            <a:pPr marL="342900" indent="-342900">
              <a:buFont typeface="Arial" panose="020B0604020202020204" pitchFamily="34" charset="0"/>
              <a:buChar char="•"/>
            </a:pPr>
            <a:r>
              <a:rPr lang="en-GB" dirty="0"/>
              <a:t>Trust Building: Transparency &amp; willingness to - </a:t>
            </a:r>
            <a:br>
              <a:rPr lang="en-GB" dirty="0"/>
            </a:br>
            <a:r>
              <a:rPr lang="en-GB" dirty="0"/>
              <a:t>be scrutinised by others</a:t>
            </a:r>
          </a:p>
          <a:p>
            <a:pPr marL="342900" indent="-342900">
              <a:buFont typeface="Arial" panose="020B0604020202020204" pitchFamily="34" charset="0"/>
              <a:buChar char="•"/>
            </a:pPr>
            <a:r>
              <a:rPr lang="en-GB" dirty="0"/>
              <a:t>"References available upon request”</a:t>
            </a:r>
          </a:p>
        </p:txBody>
      </p:sp>
      <p:pic>
        <p:nvPicPr>
          <p:cNvPr id="4" name="Picture 3" descr="Business people giving thumbs up">
            <a:extLst>
              <a:ext uri="{FF2B5EF4-FFF2-40B4-BE49-F238E27FC236}">
                <a16:creationId xmlns:a16="http://schemas.microsoft.com/office/drawing/2014/main" id="{222FBD16-D266-B4F1-CD7E-28BBEC6178C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rot="358301">
            <a:off x="7854309" y="3697822"/>
            <a:ext cx="3553343" cy="3119955"/>
          </a:xfrm>
          <a:prstGeom prst="rect">
            <a:avLst/>
          </a:prstGeom>
        </p:spPr>
      </p:pic>
    </p:spTree>
    <p:extLst>
      <p:ext uri="{BB962C8B-B14F-4D97-AF65-F5344CB8AC3E}">
        <p14:creationId xmlns:p14="http://schemas.microsoft.com/office/powerpoint/2010/main" val="229646535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000"/>
                                        <p:tgtEl>
                                          <p:spTgt spid="9">
                                            <p:txEl>
                                              <p:pRg st="3" end="3"/>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35598-C598-9C65-9AFB-A8767709313A}"/>
              </a:ext>
            </a:extLst>
          </p:cNvPr>
          <p:cNvSpPr>
            <a:spLocks noGrp="1"/>
          </p:cNvSpPr>
          <p:nvPr>
            <p:ph type="title"/>
          </p:nvPr>
        </p:nvSpPr>
        <p:spPr/>
        <p:txBody>
          <a:bodyPr/>
          <a:lstStyle/>
          <a:p>
            <a:r>
              <a:rPr lang="en-GB" dirty="0"/>
              <a:t>And finally, any questions?</a:t>
            </a:r>
          </a:p>
        </p:txBody>
      </p:sp>
      <p:pic>
        <p:nvPicPr>
          <p:cNvPr id="5" name="Content Placeholder 4" descr="Close-up of hands raised in classroom">
            <a:extLst>
              <a:ext uri="{FF2B5EF4-FFF2-40B4-BE49-F238E27FC236}">
                <a16:creationId xmlns:a16="http://schemas.microsoft.com/office/drawing/2014/main" id="{4F354343-7BFA-4909-E579-35E499873D4F}"/>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2679303" y="1600200"/>
            <a:ext cx="6788944" cy="4525963"/>
          </a:xfrm>
        </p:spPr>
      </p:pic>
    </p:spTree>
    <p:extLst>
      <p:ext uri="{BB962C8B-B14F-4D97-AF65-F5344CB8AC3E}">
        <p14:creationId xmlns:p14="http://schemas.microsoft.com/office/powerpoint/2010/main" val="1971346253"/>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DB02-FEDF-DA84-71C3-3A7EB8EC7861}"/>
              </a:ext>
            </a:extLst>
          </p:cNvPr>
          <p:cNvSpPr>
            <a:spLocks noGrp="1"/>
          </p:cNvSpPr>
          <p:nvPr>
            <p:ph type="title"/>
          </p:nvPr>
        </p:nvSpPr>
        <p:spPr/>
        <p:txBody>
          <a:bodyPr/>
          <a:lstStyle/>
          <a:p>
            <a:r>
              <a:rPr lang="en-GB" dirty="0"/>
              <a:t>Free career advice and CV templates available</a:t>
            </a:r>
          </a:p>
        </p:txBody>
      </p:sp>
      <p:sp>
        <p:nvSpPr>
          <p:cNvPr id="3" name="Content Placeholder 2">
            <a:extLst>
              <a:ext uri="{FF2B5EF4-FFF2-40B4-BE49-F238E27FC236}">
                <a16:creationId xmlns:a16="http://schemas.microsoft.com/office/drawing/2014/main" id="{4A9BBB33-B705-CB3C-DB36-224CFE804FB6}"/>
              </a:ext>
            </a:extLst>
          </p:cNvPr>
          <p:cNvSpPr>
            <a:spLocks noGrp="1"/>
          </p:cNvSpPr>
          <p:nvPr>
            <p:ph idx="1"/>
          </p:nvPr>
        </p:nvSpPr>
        <p:spPr/>
        <p:txBody>
          <a:bodyPr/>
          <a:lstStyle/>
          <a:p>
            <a:br>
              <a:rPr lang="en-GB" dirty="0"/>
            </a:br>
            <a:endParaRPr lang="en-GB" dirty="0"/>
          </a:p>
        </p:txBody>
      </p:sp>
      <p:pic>
        <p:nvPicPr>
          <p:cNvPr id="5" name="Picture 4">
            <a:hlinkClick r:id="rId3"/>
            <a:extLst>
              <a:ext uri="{FF2B5EF4-FFF2-40B4-BE49-F238E27FC236}">
                <a16:creationId xmlns:a16="http://schemas.microsoft.com/office/drawing/2014/main" id="{5F74A061-0C25-957D-A97D-B92D3BB1A403}"/>
              </a:ext>
            </a:extLst>
          </p:cNvPr>
          <p:cNvPicPr>
            <a:picLocks noChangeAspect="1"/>
          </p:cNvPicPr>
          <p:nvPr/>
        </p:nvPicPr>
        <p:blipFill>
          <a:blip r:embed="rId4"/>
          <a:stretch>
            <a:fillRect/>
          </a:stretch>
        </p:blipFill>
        <p:spPr>
          <a:xfrm>
            <a:off x="604262" y="2950019"/>
            <a:ext cx="3999956" cy="698405"/>
          </a:xfrm>
          <a:prstGeom prst="rect">
            <a:avLst/>
          </a:prstGeom>
        </p:spPr>
      </p:pic>
      <p:pic>
        <p:nvPicPr>
          <p:cNvPr id="11" name="Picture 10">
            <a:hlinkClick r:id="rId5"/>
            <a:extLst>
              <a:ext uri="{FF2B5EF4-FFF2-40B4-BE49-F238E27FC236}">
                <a16:creationId xmlns:a16="http://schemas.microsoft.com/office/drawing/2014/main" id="{33532515-040A-DE7E-54C2-A5F18CBD9876}"/>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990219" y="1591295"/>
            <a:ext cx="5121021" cy="533400"/>
          </a:xfrm>
          <a:prstGeom prst="rect">
            <a:avLst/>
          </a:prstGeom>
        </p:spPr>
      </p:pic>
      <p:pic>
        <p:nvPicPr>
          <p:cNvPr id="13" name="Picture 12">
            <a:hlinkClick r:id="rId7"/>
            <a:extLst>
              <a:ext uri="{FF2B5EF4-FFF2-40B4-BE49-F238E27FC236}">
                <a16:creationId xmlns:a16="http://schemas.microsoft.com/office/drawing/2014/main" id="{308F1623-D96F-03C7-884C-A5ED6CDD6124}"/>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990219" y="2310057"/>
            <a:ext cx="1733550" cy="597789"/>
          </a:xfrm>
          <a:prstGeom prst="rect">
            <a:avLst/>
          </a:prstGeom>
        </p:spPr>
      </p:pic>
      <p:pic>
        <p:nvPicPr>
          <p:cNvPr id="15" name="Picture 14">
            <a:hlinkClick r:id="rId9"/>
            <a:extLst>
              <a:ext uri="{FF2B5EF4-FFF2-40B4-BE49-F238E27FC236}">
                <a16:creationId xmlns:a16="http://schemas.microsoft.com/office/drawing/2014/main" id="{D6E8CC4F-1C25-080D-7656-7114A15FC0AF}"/>
              </a:ext>
            </a:extLst>
          </p:cNvPr>
          <p:cNvPicPr>
            <a:picLocks noChangeAspect="1"/>
          </p:cNvPicPr>
          <p:nvPr/>
        </p:nvPicPr>
        <p:blipFill>
          <a:blip r:embed="rId10"/>
          <a:stretch>
            <a:fillRect/>
          </a:stretch>
        </p:blipFill>
        <p:spPr>
          <a:xfrm>
            <a:off x="876300" y="3586940"/>
            <a:ext cx="2905125" cy="1129415"/>
          </a:xfrm>
          <a:prstGeom prst="rect">
            <a:avLst/>
          </a:prstGeom>
        </p:spPr>
      </p:pic>
    </p:spTree>
    <p:extLst>
      <p:ext uri="{BB962C8B-B14F-4D97-AF65-F5344CB8AC3E}">
        <p14:creationId xmlns:p14="http://schemas.microsoft.com/office/powerpoint/2010/main" val="1121720320"/>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TITLE SLIDE">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9CC00"/>
      </a:hlink>
      <a:folHlink>
        <a:srgbClr val="009999"/>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_PP_S4S_JCP_Template.potx" id="{5CDB2CAD-1019-4903-A6E4-22169DCF39B9}" vid="{72A007F1-D5EC-49E3-9B1A-1BBBA61F4809}"/>
    </a:ext>
  </a:extLst>
</a:theme>
</file>

<file path=ppt/theme/theme2.xml><?xml version="1.0" encoding="utf-8"?>
<a:theme xmlns:a="http://schemas.openxmlformats.org/drawingml/2006/main" name="MAIN SLIDES">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_PP_S4S_JCP_Template.potx" id="{5CDB2CAD-1019-4903-A6E4-22169DCF39B9}" vid="{3B0F8273-76AF-441D-9225-FDE5D6E49BA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56ca72b-574d-4266-bc78-7b7567609031">
      <Terms xmlns="http://schemas.microsoft.com/office/infopath/2007/PartnerControls"/>
    </lcf76f155ced4ddcb4097134ff3c332f>
    <TaxCatchAll xmlns="a04dbe3e-63b4-48d2-9d03-f0eb0c7bc09d" xsi:nil="true"/>
    <_dlc_DocId xmlns="29cbca28-a79a-4c5b-baa0-daa597950a27">UWXNXTDAWMYY-1710503119-1527</_dlc_DocId>
    <_dlc_DocIdUrl xmlns="29cbca28-a79a-4c5b-baa0-daa597950a27">
      <Url>https://dwpgovuk.sharepoint.com/sites/SRO-050/_layouts/15/DocIdRedir.aspx?ID=UWXNXTDAWMYY-1710503119-1527</Url>
      <Description>UWXNXTDAWMYY-1710503119-1527</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11EF51A068E214FA6916EF14A374784" ma:contentTypeVersion="9" ma:contentTypeDescription="Create a new document." ma:contentTypeScope="" ma:versionID="86da227e739d69fba32bb3001ac2dca0">
  <xsd:schema xmlns:xsd="http://www.w3.org/2001/XMLSchema" xmlns:xs="http://www.w3.org/2001/XMLSchema" xmlns:p="http://schemas.microsoft.com/office/2006/metadata/properties" xmlns:ns2="29cbca28-a79a-4c5b-baa0-daa597950a27" xmlns:ns3="b56ca72b-574d-4266-bc78-7b7567609031" xmlns:ns4="a04dbe3e-63b4-48d2-9d03-f0eb0c7bc09d" targetNamespace="http://schemas.microsoft.com/office/2006/metadata/properties" ma:root="true" ma:fieldsID="d0e0cf9253265fa9af6205841d244059" ns2:_="" ns3:_="" ns4:_="">
    <xsd:import namespace="29cbca28-a79a-4c5b-baa0-daa597950a27"/>
    <xsd:import namespace="b56ca72b-574d-4266-bc78-7b7567609031"/>
    <xsd:import namespace="a04dbe3e-63b4-48d2-9d03-f0eb0c7bc09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cbca28-a79a-4c5b-baa0-daa597950a2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56ca72b-574d-4266-bc78-7b756760903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4dbe3e-63b4-48d2-9d03-f0eb0c7bc09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14be482-e416-4442-9d3d-4923f583de89}" ma:internalName="TaxCatchAll" ma:showField="CatchAllData" ma:web="29cbca28-a79a-4c5b-baa0-daa597950a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45783F79-29F0-4AB7-A468-44ED05F7D78F}">
  <ds:schemaRefs>
    <ds:schemaRef ds:uri="http://schemas.microsoft.com/sharepoint/v3/contenttype/forms"/>
  </ds:schemaRefs>
</ds:datastoreItem>
</file>

<file path=customXml/itemProps2.xml><?xml version="1.0" encoding="utf-8"?>
<ds:datastoreItem xmlns:ds="http://schemas.openxmlformats.org/officeDocument/2006/customXml" ds:itemID="{126C65AD-E7C6-464B-A6DC-2333DB9B1E02}">
  <ds:schemaRefs>
    <ds:schemaRef ds:uri="http://purl.org/dc/dcmitype/"/>
    <ds:schemaRef ds:uri="http://schemas.microsoft.com/office/2006/metadata/properties"/>
    <ds:schemaRef ds:uri="http://schemas.openxmlformats.org/package/2006/metadata/core-properties"/>
    <ds:schemaRef ds:uri="http://purl.org/dc/elements/1.1/"/>
    <ds:schemaRef ds:uri="http://purl.org/dc/terms/"/>
    <ds:schemaRef ds:uri="http://schemas.microsoft.com/office/2006/documentManagement/types"/>
    <ds:schemaRef ds:uri="29cbca28-a79a-4c5b-baa0-daa597950a27"/>
    <ds:schemaRef ds:uri="b56ca72b-574d-4266-bc78-7b7567609031"/>
    <ds:schemaRef ds:uri="http://schemas.microsoft.com/office/infopath/2007/PartnerControls"/>
    <ds:schemaRef ds:uri="a04dbe3e-63b4-48d2-9d03-f0eb0c7bc09d"/>
    <ds:schemaRef ds:uri="http://www.w3.org/XML/1998/namespace"/>
  </ds:schemaRefs>
</ds:datastoreItem>
</file>

<file path=customXml/itemProps3.xml><?xml version="1.0" encoding="utf-8"?>
<ds:datastoreItem xmlns:ds="http://schemas.openxmlformats.org/officeDocument/2006/customXml" ds:itemID="{7DD04069-D16E-4380-A592-8C8427A1EE68}">
  <ds:schemaRefs>
    <ds:schemaRef ds:uri="http://schemas.microsoft.com/sharepoint/events"/>
  </ds:schemaRefs>
</ds:datastoreItem>
</file>

<file path=customXml/itemProps4.xml><?xml version="1.0" encoding="utf-8"?>
<ds:datastoreItem xmlns:ds="http://schemas.openxmlformats.org/officeDocument/2006/customXml" ds:itemID="{6D3BA215-380C-4280-A64A-991505B34211}">
  <ds:schemaRefs>
    <ds:schemaRef ds:uri="29cbca28-a79a-4c5b-baa0-daa597950a27"/>
    <ds:schemaRef ds:uri="a04dbe3e-63b4-48d2-9d03-f0eb0c7bc09d"/>
    <ds:schemaRef ds:uri="b56ca72b-574d-4266-bc78-7b75676090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66DAC279-3199-4556-AE22-D73E70293A88}">
  <ds:schemaRefs>
    <ds:schemaRef ds:uri="http://schemas.microsoft.com/office/2006/metadata/longProperties"/>
  </ds:schemaRefs>
</ds:datastoreItem>
</file>

<file path=docMetadata/LabelInfo.xml><?xml version="1.0" encoding="utf-8"?>
<clbl:labelList xmlns:clbl="http://schemas.microsoft.com/office/2020/mipLabelMetadata">
  <clbl:label id="{d33cb0e4-c089-41c9-b6bd-43f6f985eb83}"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
  <TotalTime>523</TotalTime>
  <Words>2827</Words>
  <Application>Microsoft Office PowerPoint</Application>
  <PresentationFormat>Widescreen</PresentationFormat>
  <Paragraphs>230</Paragraphs>
  <Slides>21</Slides>
  <Notes>21</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Segoe UI</vt:lpstr>
      <vt:lpstr>Trade Gothic Next Cond</vt:lpstr>
      <vt:lpstr>TITLE SLIDE</vt:lpstr>
      <vt:lpstr>MAIN SLIDES</vt:lpstr>
      <vt:lpstr>How to create a skills-based CV</vt:lpstr>
      <vt:lpstr>Slide 1: Overview of today’s workshop</vt:lpstr>
      <vt:lpstr>PowerPoint Presentation</vt:lpstr>
      <vt:lpstr>Slide 1a: Your Name</vt:lpstr>
      <vt:lpstr>Slide 1b: Your Name</vt:lpstr>
      <vt:lpstr>Slide 2a: Your Contact Information  </vt:lpstr>
      <vt:lpstr>Slide 2b: Your Contact Information  </vt:lpstr>
      <vt:lpstr>Slide 3a: A Personal Profile</vt:lpstr>
      <vt:lpstr>Slide 3b: A Personal Profile</vt:lpstr>
      <vt:lpstr>Slide 4a: Your Education</vt:lpstr>
      <vt:lpstr>Slide 4b: Your Education</vt:lpstr>
      <vt:lpstr>Slide 5a: Your Key Skills  </vt:lpstr>
      <vt:lpstr>Slide 5b: Your Key Skills  </vt:lpstr>
      <vt:lpstr>Slide 6a: Your Work Experience   </vt:lpstr>
      <vt:lpstr>Slide 6b: Your Work Experience   </vt:lpstr>
      <vt:lpstr>Slide 7a: Your Hobbies and Interests    </vt:lpstr>
      <vt:lpstr>Slide 7b: Your Hobbies and Interests    </vt:lpstr>
      <vt:lpstr>Slide 8a: References (Provided Upon Request)     </vt:lpstr>
      <vt:lpstr>Slide 8b: References (Provided Upon Request)     </vt:lpstr>
      <vt:lpstr>And finally, any questions?</vt:lpstr>
      <vt:lpstr>Free career advice and CV templates available</vt:lpstr>
    </vt:vector>
  </TitlesOfParts>
  <Company>DWP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Balaam Julian DWP UNIVERSAL CREDIT PROGRAMME</dc:creator>
  <cp:lastModifiedBy>Purcell Ross DWP Schools Adviser Avon</cp:lastModifiedBy>
  <cp:revision>11</cp:revision>
  <cp:lastPrinted>2010-03-30T08:00:32Z</cp:lastPrinted>
  <dcterms:created xsi:type="dcterms:W3CDTF">2014-07-21T12:11:12Z</dcterms:created>
  <dcterms:modified xsi:type="dcterms:W3CDTF">2025-01-03T16:31:39Z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UWXNXTDAWMYY-1710503119-1512</vt:lpwstr>
  </property>
  <property fmtid="{D5CDD505-2E9C-101B-9397-08002B2CF9AE}" pid="3" name="_dlc_DocIdItemGuid">
    <vt:lpwstr>505880ec-2e4f-42e1-a214-92a3e5be5c70</vt:lpwstr>
  </property>
  <property fmtid="{D5CDD505-2E9C-101B-9397-08002B2CF9AE}" pid="4" name="_dlc_DocIdUrl">
    <vt:lpwstr>https://dwpgovuk.sharepoint.com/sites/SRO-050/_layouts/15/DocIdRedir.aspx?ID=UWXNXTDAWMYY-1710503119-1512, UWXNXTDAWMYY-1710503119-1512</vt:lpwstr>
  </property>
  <property fmtid="{D5CDD505-2E9C-101B-9397-08002B2CF9AE}" pid="5" name="MediaServiceImageTags">
    <vt:lpwstr/>
  </property>
  <property fmtid="{D5CDD505-2E9C-101B-9397-08002B2CF9AE}" pid="6" name="ContentTypeId">
    <vt:lpwstr>0x010100B11EF51A068E214FA6916EF14A374784</vt:lpwstr>
  </property>
</Properties>
</file>